
<file path=[Content_Types].xml><?xml version="1.0" encoding="utf-8"?>
<Types xmlns="http://schemas.openxmlformats.org/package/2006/content-types">
  <Default Extension="jpg" ContentType="image/jp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64" d="100"/>
          <a:sy n="64" d="100"/>
        </p:scale>
        <p:origin x="389"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2034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group and thank them for having you. Introduce yourself briefly, and say you're going to talk about your experience taking part in a CAR-T cell trial for MS at UCLH, what CAR-T is, and why it mattered so much given how few options exist for SPMS. Fill in your name and the date on this slide.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your timeline: a single episode in 2013 following the birth of your son, a gradual deterioration from 2017, and diagnosis in 2023 with SPMS. The licensed SPMS drug is siponimod — briefly explain why it wasn't tolerable for you; this sets up why the trial mattered.</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point that while people with RRMS have several licensed drugs to choose from, SPMS patients have very few — which is the context for why a new approach like CAR-T is so significant.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CAR-T in plain terms: it's an immunotherapy that started in cancer treatment, and it's now being trialled for MS. The core idea is resetting the immune system by removing the B cells thought to drive MS. Mention that the trial covers both RRMS and SPMS.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four steps: collecting T cells from the blood, re-engineering them in the lab to recognise B cells, infusing them back into the body, and then the engineered cells targeting and eliminating B cells — with the hope of remission and slower disease progression.</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good moment to speak personally and from the heart about your decision to join — why the lack of alternatives, and the potential for remission rather than just symptom management, made it feel like the right choice for you.</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run-up to the trial: the consultations where the team explained the risks and benefits, the baseline health checks, and then the T-cell collection itself — a central line in the groin connected to a machine that filtered your blood over about 6 hours, leaving you wiped out afterwards.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wait for the manufactured cells, admission day with the suitcase, the PICC line procedure — then the setback: testing positive for COVID on the ward and being sent home to recover before a new admission date could be set. This is a good moment to be honest about how that setback felt.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were readmitted in October, about a month later than planned because of the COVID delay. Since the PICC line was already in place, you went straight into chemo (conditioning) without needing it re-inserted. Cover the conditioning chemotherapy rounds and the final blood checks before infusion — the infusion itself gets its own slide next.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pivotal, honest moment in the talk. Day 1 of chemo had no effect, day 2 brought exhaustion and mild nausea, and day 3 hit hard — lying down after chemo, then vomiting that worsened through the night while alone. Getting back to the hospital faint and unwell led to an emergency admission — on a general ward rather than the planned CAR-T unit — with a drip put up straight away. It's worth pausing here; audiences respond to the honesty of this part. The view across London is a small, human note to end on before moving forward.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setback, there were rest days before the actual infusion — through a catheter, not the PICC line. Walk through how the cells arrived frozen in a large container, the nurse's careful handling with special gloves, and how such a small amount of liquid — over in moments — was the culmination of months of preparation. Make sure to land the anticlimax: such a big moment, physically so quick. Then note that day 1 started a mandatory 14-day hospital stay for monitoring.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14-day hospital stay: exhaustion setting in on day 2, moving to your own room in the specialist building on day 4, total exhaustion on days 5 and 6, then a severe headache from day 7 that lasted for days — IV paracetamol took the edge off. Things started to improve around days 11–12, and you were sent home on day 15. Mention that bloods were taken every single day to measure how well recovery was going and to highlight any risks and infections.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closely you were monitored after being discharged: every couple of days for the first two weeks, then weekly and monthly out to six months, a further review at nine months, and your annual review coming up next week. This shows the audience that the trial's support doesn't stop at discharge.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honest heart of the update: nobody can say for certain yet whether it's worked, but the disease hasn't got worse, and there are signs it may even be a little better. Your annual review next week will tell you more — this is a good moment to be candid about living with that uncertainty.</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a note of hope for the wider SPMS community, thank the group for listening, and open the floor to questions. Mention your Instagram vlog handle so people can follow the fuller story.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8778240" y="3291840"/>
            <a:ext cx="4754880" cy="4754880"/>
          </a:xfrm>
          <a:prstGeom prst="ellipse">
            <a:avLst/>
          </a:prstGeom>
          <a:solidFill>
            <a:srgbClr val="0E2238"/>
          </a:solidFill>
          <a:ln/>
        </p:spPr>
        <p:txBody>
          <a:bodyPr/>
          <a:lstStyle/>
          <a:p>
            <a:endParaRPr lang="en-US"/>
          </a:p>
        </p:txBody>
      </p:sp>
      <p:sp>
        <p:nvSpPr>
          <p:cNvPr id="3" name="Shape 1"/>
          <p:cNvSpPr/>
          <p:nvPr/>
        </p:nvSpPr>
        <p:spPr>
          <a:xfrm>
            <a:off x="9601200" y="4114800"/>
            <a:ext cx="3108960" cy="3108960"/>
          </a:xfrm>
          <a:prstGeom prst="ellipse">
            <a:avLst/>
          </a:prstGeom>
          <a:solidFill>
            <a:srgbClr val="3E7C89">
              <a:alpha val="30000"/>
            </a:srgbClr>
          </a:solidFill>
          <a:ln/>
        </p:spPr>
        <p:txBody>
          <a:bodyPr/>
          <a:lstStyle/>
          <a:p>
            <a:endParaRPr lang="en-US"/>
          </a:p>
        </p:txBody>
      </p:sp>
      <p:sp>
        <p:nvSpPr>
          <p:cNvPr id="4" name="Shape 2"/>
          <p:cNvSpPr/>
          <p:nvPr/>
        </p:nvSpPr>
        <p:spPr>
          <a:xfrm>
            <a:off x="10332720" y="4846320"/>
            <a:ext cx="1645920" cy="1645920"/>
          </a:xfrm>
          <a:prstGeom prst="ellipse">
            <a:avLst/>
          </a:prstGeom>
          <a:solidFill>
            <a:srgbClr val="F2994A">
              <a:alpha val="80000"/>
            </a:srgbClr>
          </a:solidFill>
          <a:ln/>
        </p:spPr>
        <p:txBody>
          <a:bodyPr/>
          <a:lstStyle/>
          <a:p>
            <a:endParaRPr lang="en-US"/>
          </a:p>
        </p:txBody>
      </p:sp>
      <p:sp>
        <p:nvSpPr>
          <p:cNvPr id="5" name="Text 3"/>
          <p:cNvSpPr txBox="1"/>
          <p:nvPr/>
        </p:nvSpPr>
        <p:spPr>
          <a:xfrm>
            <a:off x="731520" y="1737360"/>
            <a:ext cx="7315200" cy="365760"/>
          </a:xfrm>
          <a:prstGeom prst="rect">
            <a:avLst/>
          </a:prstGeom>
          <a:noFill/>
          <a:ln/>
        </p:spPr>
        <p:txBody>
          <a:bodyPr wrap="square" lIns="0" tIns="0" rIns="0" bIns="0" rtlCol="0" anchor="ctr"/>
          <a:lstStyle/>
          <a:p>
            <a:pPr marL="0" indent="0">
              <a:buNone/>
            </a:pPr>
            <a:endParaRPr lang="en-US" sz="1400" dirty="0"/>
          </a:p>
        </p:txBody>
      </p:sp>
      <p:sp>
        <p:nvSpPr>
          <p:cNvPr id="6" name="Text 4"/>
          <p:cNvSpPr txBox="1"/>
          <p:nvPr/>
        </p:nvSpPr>
        <p:spPr>
          <a:xfrm>
            <a:off x="731520" y="2148840"/>
            <a:ext cx="8686800" cy="1188720"/>
          </a:xfrm>
          <a:prstGeom prst="rect">
            <a:avLst/>
          </a:prstGeom>
          <a:noFill/>
          <a:ln/>
        </p:spPr>
        <p:txBody>
          <a:bodyPr wrap="square" lIns="0" tIns="0" rIns="0" bIns="0" rtlCol="0" anchor="ctr"/>
          <a:lstStyle/>
          <a:p>
            <a:pPr marL="0" indent="0">
              <a:buNone/>
            </a:pPr>
            <a:r>
              <a:rPr lang="en-US" sz="4800" b="1" dirty="0">
                <a:solidFill>
                  <a:srgbClr val="FFFFFF"/>
                </a:solidFill>
                <a:latin typeface="Cambria" pitchFamily="34" charset="0"/>
                <a:ea typeface="Cambria" pitchFamily="34" charset="-122"/>
                <a:cs typeface="Cambria" pitchFamily="34" charset="-120"/>
              </a:rPr>
              <a:t>My CAR-T Journey</a:t>
            </a:r>
            <a:endParaRPr lang="en-US" sz="4800" dirty="0"/>
          </a:p>
        </p:txBody>
      </p:sp>
      <p:sp>
        <p:nvSpPr>
          <p:cNvPr id="7" name="Text 5"/>
          <p:cNvSpPr txBox="1"/>
          <p:nvPr/>
        </p:nvSpPr>
        <p:spPr>
          <a:xfrm>
            <a:off x="731520" y="3246120"/>
            <a:ext cx="8229600" cy="548640"/>
          </a:xfrm>
          <a:prstGeom prst="rect">
            <a:avLst/>
          </a:prstGeom>
          <a:noFill/>
          <a:ln/>
        </p:spPr>
        <p:txBody>
          <a:bodyPr wrap="square" lIns="0" tIns="0" rIns="0" bIns="0" rtlCol="0" anchor="ctr"/>
          <a:lstStyle/>
          <a:p>
            <a:pPr marL="0" indent="0">
              <a:buNone/>
            </a:pPr>
            <a:r>
              <a:rPr lang="en-US" sz="2000" i="1" dirty="0">
                <a:solidFill>
                  <a:srgbClr val="CADCFC"/>
                </a:solidFill>
                <a:latin typeface="Calibri" pitchFamily="34" charset="0"/>
                <a:ea typeface="Calibri" pitchFamily="34" charset="-122"/>
                <a:cs typeface="Calibri" pitchFamily="34" charset="-120"/>
              </a:rPr>
              <a:t>A new approach to Secondary Progressive MS</a:t>
            </a:r>
            <a:endParaRPr lang="en-US" sz="2000" dirty="0"/>
          </a:p>
        </p:txBody>
      </p:sp>
      <p:sp>
        <p:nvSpPr>
          <p:cNvPr id="8" name="Text 6"/>
          <p:cNvSpPr txBox="1"/>
          <p:nvPr/>
        </p:nvSpPr>
        <p:spPr>
          <a:xfrm>
            <a:off x="731520" y="3931920"/>
            <a:ext cx="7772400" cy="457200"/>
          </a:xfrm>
          <a:prstGeom prst="rect">
            <a:avLst/>
          </a:prstGeom>
          <a:noFill/>
          <a:ln/>
        </p:spPr>
        <p:txBody>
          <a:bodyPr wrap="square" lIns="0" tIns="0" rIns="0" bIns="0" rtlCol="0" anchor="ctr"/>
          <a:lstStyle/>
          <a:p>
            <a:pPr marL="0" indent="0">
              <a:buNone/>
            </a:pPr>
            <a:r>
              <a:rPr lang="en-US" sz="1400" dirty="0">
                <a:solidFill>
                  <a:srgbClr val="9AAAB8"/>
                </a:solidFill>
                <a:latin typeface="Calibri" pitchFamily="34" charset="0"/>
                <a:ea typeface="Calibri" pitchFamily="34" charset="-122"/>
                <a:cs typeface="Calibri" pitchFamily="34" charset="-120"/>
              </a:rPr>
              <a:t>Participant, CAR-T Cell Trial for RRMS &amp; SPMS — University College London Hospitals (UCLH)</a:t>
            </a:r>
            <a:endParaRPr lang="en-US" sz="1400" dirty="0"/>
          </a:p>
        </p:txBody>
      </p:sp>
      <p:sp>
        <p:nvSpPr>
          <p:cNvPr id="9" name="Text 7"/>
          <p:cNvSpPr txBox="1"/>
          <p:nvPr/>
        </p:nvSpPr>
        <p:spPr>
          <a:xfrm>
            <a:off x="731520" y="5943600"/>
            <a:ext cx="5486400" cy="365760"/>
          </a:xfrm>
          <a:prstGeom prst="rect">
            <a:avLst/>
          </a:prstGeom>
          <a:noFill/>
          <a:ln/>
        </p:spPr>
        <p:txBody>
          <a:bodyPr wrap="square" lIns="0" tIns="0" rIns="0" bIns="0" rtlCol="0" anchor="ctr"/>
          <a:lstStyle/>
          <a:p>
            <a:pPr marL="0" indent="0">
              <a:buNone/>
            </a:pPr>
            <a:r>
              <a:rPr lang="en-US" sz="1300" dirty="0">
                <a:solidFill>
                  <a:srgbClr val="CADCFC"/>
                </a:solidFill>
                <a:latin typeface="Calibri" pitchFamily="34" charset="0"/>
                <a:ea typeface="Calibri" pitchFamily="34" charset="-122"/>
                <a:cs typeface="Calibri" pitchFamily="34" charset="-120"/>
              </a:rPr>
              <a:t>[Your name]  ·  [Date]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MY STORY</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Living with Secondary Progressive MS</a:t>
            </a:r>
            <a:endParaRPr lang="en-US" sz="3400" dirty="0"/>
          </a:p>
        </p:txBody>
      </p:sp>
      <p:sp>
        <p:nvSpPr>
          <p:cNvPr id="4" name="Shape 2"/>
          <p:cNvSpPr/>
          <p:nvPr/>
        </p:nvSpPr>
        <p:spPr>
          <a:xfrm>
            <a:off x="685800" y="2057400"/>
            <a:ext cx="0" cy="1133856"/>
          </a:xfrm>
          <a:prstGeom prst="line">
            <a:avLst/>
          </a:prstGeom>
          <a:noFill/>
          <a:ln w="25400">
            <a:solidFill>
              <a:srgbClr val="D6DBDE"/>
            </a:solidFill>
            <a:prstDash val="solid"/>
          </a:ln>
        </p:spPr>
        <p:txBody>
          <a:bodyPr/>
          <a:lstStyle/>
          <a:p>
            <a:endParaRPr lang="en-US"/>
          </a:p>
        </p:txBody>
      </p:sp>
      <p:sp>
        <p:nvSpPr>
          <p:cNvPr id="5" name="Shape 3"/>
          <p:cNvSpPr/>
          <p:nvPr/>
        </p:nvSpPr>
        <p:spPr>
          <a:xfrm>
            <a:off x="576072" y="1947672"/>
            <a:ext cx="219456" cy="219456"/>
          </a:xfrm>
          <a:prstGeom prst="ellipse">
            <a:avLst/>
          </a:prstGeom>
          <a:solidFill>
            <a:srgbClr val="3E7C89"/>
          </a:solidFill>
          <a:ln/>
        </p:spPr>
        <p:txBody>
          <a:bodyPr/>
          <a:lstStyle/>
          <a:p>
            <a:endParaRPr lang="en-US"/>
          </a:p>
        </p:txBody>
      </p:sp>
      <p:sp>
        <p:nvSpPr>
          <p:cNvPr id="6" name="Text 4"/>
          <p:cNvSpPr txBox="1"/>
          <p:nvPr/>
        </p:nvSpPr>
        <p:spPr>
          <a:xfrm>
            <a:off x="1051560" y="1874520"/>
            <a:ext cx="822960" cy="365760"/>
          </a:xfrm>
          <a:prstGeom prst="rect">
            <a:avLst/>
          </a:prstGeom>
          <a:noFill/>
          <a:ln/>
        </p:spPr>
        <p:txBody>
          <a:bodyPr wrap="square" lIns="0" tIns="0" rIns="0" bIns="0" rtlCol="0" anchor="ctr"/>
          <a:lstStyle/>
          <a:p>
            <a:pPr marL="0" indent="0">
              <a:buNone/>
            </a:pPr>
            <a:r>
              <a:rPr lang="en-US" sz="1700" b="1" dirty="0">
                <a:solidFill>
                  <a:srgbClr val="16324F"/>
                </a:solidFill>
                <a:latin typeface="Cambria" pitchFamily="34" charset="0"/>
                <a:ea typeface="Cambria" pitchFamily="34" charset="-122"/>
                <a:cs typeface="Cambria" pitchFamily="34" charset="-120"/>
              </a:rPr>
              <a:t>2013</a:t>
            </a:r>
            <a:endParaRPr lang="en-US" sz="1700" dirty="0"/>
          </a:p>
        </p:txBody>
      </p:sp>
      <p:sp>
        <p:nvSpPr>
          <p:cNvPr id="7" name="Text 5"/>
          <p:cNvSpPr txBox="1"/>
          <p:nvPr/>
        </p:nvSpPr>
        <p:spPr>
          <a:xfrm>
            <a:off x="1920240" y="1874520"/>
            <a:ext cx="4572000" cy="365760"/>
          </a:xfrm>
          <a:prstGeom prst="rect">
            <a:avLst/>
          </a:prstGeom>
          <a:noFill/>
          <a:ln/>
        </p:spPr>
        <p:txBody>
          <a:bodyPr wrap="square" lIns="0" tIns="0" rIns="0" bIns="0" rtlCol="0" anchor="ctr"/>
          <a:lstStyle/>
          <a:p>
            <a:pPr marL="0" indent="0">
              <a:buNone/>
            </a:pPr>
            <a:r>
              <a:rPr lang="en-US" sz="1500" dirty="0">
                <a:solidFill>
                  <a:srgbClr val="44505B"/>
                </a:solidFill>
                <a:latin typeface="Calibri" pitchFamily="34" charset="0"/>
                <a:ea typeface="Calibri" pitchFamily="34" charset="-122"/>
                <a:cs typeface="Calibri" pitchFamily="34" charset="-120"/>
              </a:rPr>
              <a:t>A single episode following the birth of my son</a:t>
            </a:r>
            <a:endParaRPr lang="en-US" sz="1500" dirty="0"/>
          </a:p>
        </p:txBody>
      </p:sp>
      <p:sp>
        <p:nvSpPr>
          <p:cNvPr id="8" name="Shape 6"/>
          <p:cNvSpPr/>
          <p:nvPr/>
        </p:nvSpPr>
        <p:spPr>
          <a:xfrm>
            <a:off x="576072" y="2514600"/>
            <a:ext cx="219456" cy="219456"/>
          </a:xfrm>
          <a:prstGeom prst="ellipse">
            <a:avLst/>
          </a:prstGeom>
          <a:solidFill>
            <a:srgbClr val="3E7C89"/>
          </a:solidFill>
          <a:ln/>
        </p:spPr>
        <p:txBody>
          <a:bodyPr/>
          <a:lstStyle/>
          <a:p>
            <a:endParaRPr lang="en-US"/>
          </a:p>
        </p:txBody>
      </p:sp>
      <p:sp>
        <p:nvSpPr>
          <p:cNvPr id="9" name="Text 7"/>
          <p:cNvSpPr txBox="1"/>
          <p:nvPr/>
        </p:nvSpPr>
        <p:spPr>
          <a:xfrm>
            <a:off x="1051560" y="2441448"/>
            <a:ext cx="822960" cy="365760"/>
          </a:xfrm>
          <a:prstGeom prst="rect">
            <a:avLst/>
          </a:prstGeom>
          <a:noFill/>
          <a:ln/>
        </p:spPr>
        <p:txBody>
          <a:bodyPr wrap="square" lIns="0" tIns="0" rIns="0" bIns="0" rtlCol="0" anchor="ctr"/>
          <a:lstStyle/>
          <a:p>
            <a:pPr marL="0" indent="0">
              <a:buNone/>
            </a:pPr>
            <a:r>
              <a:rPr lang="en-US" sz="1700" b="1" dirty="0">
                <a:solidFill>
                  <a:srgbClr val="16324F"/>
                </a:solidFill>
                <a:latin typeface="Cambria" pitchFamily="34" charset="0"/>
                <a:ea typeface="Cambria" pitchFamily="34" charset="-122"/>
                <a:cs typeface="Cambria" pitchFamily="34" charset="-120"/>
              </a:rPr>
              <a:t>2017</a:t>
            </a:r>
            <a:endParaRPr lang="en-US" sz="1700" dirty="0"/>
          </a:p>
        </p:txBody>
      </p:sp>
      <p:sp>
        <p:nvSpPr>
          <p:cNvPr id="10" name="Text 8"/>
          <p:cNvSpPr txBox="1"/>
          <p:nvPr/>
        </p:nvSpPr>
        <p:spPr>
          <a:xfrm>
            <a:off x="1920240" y="2441448"/>
            <a:ext cx="4572000" cy="365760"/>
          </a:xfrm>
          <a:prstGeom prst="rect">
            <a:avLst/>
          </a:prstGeom>
          <a:noFill/>
          <a:ln/>
        </p:spPr>
        <p:txBody>
          <a:bodyPr wrap="square" lIns="0" tIns="0" rIns="0" bIns="0" rtlCol="0" anchor="ctr"/>
          <a:lstStyle/>
          <a:p>
            <a:pPr marL="0" indent="0">
              <a:buNone/>
            </a:pPr>
            <a:r>
              <a:rPr lang="en-US" sz="1500" dirty="0">
                <a:solidFill>
                  <a:srgbClr val="44505B"/>
                </a:solidFill>
                <a:latin typeface="Calibri" pitchFamily="34" charset="0"/>
                <a:ea typeface="Calibri" pitchFamily="34" charset="-122"/>
                <a:cs typeface="Calibri" pitchFamily="34" charset="-120"/>
              </a:rPr>
              <a:t>Started to deteriorate</a:t>
            </a:r>
            <a:endParaRPr lang="en-US" sz="1500" dirty="0"/>
          </a:p>
        </p:txBody>
      </p:sp>
      <p:sp>
        <p:nvSpPr>
          <p:cNvPr id="11" name="Shape 9"/>
          <p:cNvSpPr/>
          <p:nvPr/>
        </p:nvSpPr>
        <p:spPr>
          <a:xfrm>
            <a:off x="576072" y="3081528"/>
            <a:ext cx="219456" cy="219456"/>
          </a:xfrm>
          <a:prstGeom prst="ellipse">
            <a:avLst/>
          </a:prstGeom>
          <a:solidFill>
            <a:srgbClr val="F2994A"/>
          </a:solidFill>
          <a:ln/>
        </p:spPr>
        <p:txBody>
          <a:bodyPr/>
          <a:lstStyle/>
          <a:p>
            <a:endParaRPr lang="en-US"/>
          </a:p>
        </p:txBody>
      </p:sp>
      <p:sp>
        <p:nvSpPr>
          <p:cNvPr id="12" name="Text 10"/>
          <p:cNvSpPr txBox="1"/>
          <p:nvPr/>
        </p:nvSpPr>
        <p:spPr>
          <a:xfrm>
            <a:off x="1051560" y="3008376"/>
            <a:ext cx="822960" cy="365760"/>
          </a:xfrm>
          <a:prstGeom prst="rect">
            <a:avLst/>
          </a:prstGeom>
          <a:noFill/>
          <a:ln/>
        </p:spPr>
        <p:txBody>
          <a:bodyPr wrap="square" lIns="0" tIns="0" rIns="0" bIns="0" rtlCol="0" anchor="ctr"/>
          <a:lstStyle/>
          <a:p>
            <a:pPr marL="0" indent="0">
              <a:buNone/>
            </a:pPr>
            <a:r>
              <a:rPr lang="en-US" sz="1700" b="1" dirty="0">
                <a:solidFill>
                  <a:srgbClr val="16324F"/>
                </a:solidFill>
                <a:latin typeface="Cambria" pitchFamily="34" charset="0"/>
                <a:ea typeface="Cambria" pitchFamily="34" charset="-122"/>
                <a:cs typeface="Cambria" pitchFamily="34" charset="-120"/>
              </a:rPr>
              <a:t>2023</a:t>
            </a:r>
            <a:endParaRPr lang="en-US" sz="1700" dirty="0"/>
          </a:p>
        </p:txBody>
      </p:sp>
      <p:sp>
        <p:nvSpPr>
          <p:cNvPr id="13" name="Text 11"/>
          <p:cNvSpPr txBox="1"/>
          <p:nvPr/>
        </p:nvSpPr>
        <p:spPr>
          <a:xfrm>
            <a:off x="1920240" y="3008376"/>
            <a:ext cx="4572000" cy="365760"/>
          </a:xfrm>
          <a:prstGeom prst="rect">
            <a:avLst/>
          </a:prstGeom>
          <a:noFill/>
          <a:ln/>
        </p:spPr>
        <p:txBody>
          <a:bodyPr wrap="square" lIns="0" tIns="0" rIns="0" bIns="0" rtlCol="0" anchor="ctr"/>
          <a:lstStyle/>
          <a:p>
            <a:pPr marL="0" indent="0">
              <a:buNone/>
            </a:pPr>
            <a:r>
              <a:rPr lang="en-US" sz="1500" dirty="0">
                <a:solidFill>
                  <a:srgbClr val="44505B"/>
                </a:solidFill>
                <a:latin typeface="Calibri" pitchFamily="34" charset="0"/>
                <a:ea typeface="Calibri" pitchFamily="34" charset="-122"/>
                <a:cs typeface="Calibri" pitchFamily="34" charset="-120"/>
              </a:rPr>
              <a:t>Diagnosed with MS — with SPMS</a:t>
            </a:r>
            <a:endParaRPr lang="en-US" sz="1500" dirty="0"/>
          </a:p>
        </p:txBody>
      </p:sp>
      <p:sp>
        <p:nvSpPr>
          <p:cNvPr id="14" name="Text 12"/>
          <p:cNvSpPr txBox="1"/>
          <p:nvPr/>
        </p:nvSpPr>
        <p:spPr>
          <a:xfrm>
            <a:off x="548640" y="3840480"/>
            <a:ext cx="5852160" cy="822960"/>
          </a:xfrm>
          <a:prstGeom prst="rect">
            <a:avLst/>
          </a:prstGeom>
          <a:noFill/>
          <a:ln/>
        </p:spPr>
        <p:txBody>
          <a:bodyPr wrap="square" lIns="0" tIns="0" rIns="0" bIns="0" rtlCol="0" anchor="t"/>
          <a:lstStyle/>
          <a:p>
            <a:pPr marL="0" indent="0">
              <a:buNone/>
            </a:pPr>
            <a:r>
              <a:rPr lang="en-US" sz="1600" dirty="0">
                <a:solidFill>
                  <a:srgbClr val="44505B"/>
                </a:solidFill>
                <a:latin typeface="Calibri" pitchFamily="34" charset="0"/>
                <a:ea typeface="Calibri" pitchFamily="34" charset="-122"/>
                <a:cs typeface="Calibri" pitchFamily="34" charset="-120"/>
              </a:rPr>
              <a:t>For SPMS, licensed treatment options are almost non-existent compared with relapsing MS.</a:t>
            </a:r>
            <a:endParaRPr lang="en-US" sz="1600" dirty="0"/>
          </a:p>
        </p:txBody>
      </p:sp>
      <p:sp>
        <p:nvSpPr>
          <p:cNvPr id="15" name="Text 13"/>
          <p:cNvSpPr txBox="1"/>
          <p:nvPr/>
        </p:nvSpPr>
        <p:spPr>
          <a:xfrm>
            <a:off x="548640" y="4754880"/>
            <a:ext cx="5852160" cy="822960"/>
          </a:xfrm>
          <a:prstGeom prst="rect">
            <a:avLst/>
          </a:prstGeom>
          <a:noFill/>
          <a:ln/>
        </p:spPr>
        <p:txBody>
          <a:bodyPr wrap="square" lIns="0" tIns="0" rIns="0" bIns="0" rtlCol="0" anchor="t"/>
          <a:lstStyle/>
          <a:p>
            <a:pPr marL="0" indent="0">
              <a:buNone/>
            </a:pPr>
            <a:r>
              <a:rPr lang="en-US" sz="1600" b="1" dirty="0">
                <a:solidFill>
                  <a:srgbClr val="16324F"/>
                </a:solidFill>
                <a:latin typeface="Calibri" pitchFamily="34" charset="0"/>
                <a:ea typeface="Calibri" pitchFamily="34" charset="-122"/>
                <a:cs typeface="Calibri" pitchFamily="34" charset="-120"/>
              </a:rPr>
              <a:t>The one drug that is licensed for SPMS — siponimod — I could not tolerate.</a:t>
            </a:r>
            <a:endParaRPr lang="en-US" sz="1600" dirty="0"/>
          </a:p>
        </p:txBody>
      </p:sp>
      <p:sp>
        <p:nvSpPr>
          <p:cNvPr id="16" name="Shape 14"/>
          <p:cNvSpPr/>
          <p:nvPr/>
        </p:nvSpPr>
        <p:spPr>
          <a:xfrm>
            <a:off x="7315200" y="1828800"/>
            <a:ext cx="4297680" cy="3108960"/>
          </a:xfrm>
          <a:prstGeom prst="roundRect">
            <a:avLst>
              <a:gd name="adj" fmla="val 3529"/>
            </a:avLst>
          </a:prstGeom>
          <a:solidFill>
            <a:srgbClr val="F4F5F6"/>
          </a:solidFill>
          <a:ln/>
          <a:effectLst>
            <a:outerShdw blurRad="101600" dist="38100" dir="5400000" algn="bl" rotWithShape="0">
              <a:srgbClr val="1B1B1B">
                <a:alpha val="12000"/>
              </a:srgbClr>
            </a:outerShdw>
          </a:effectLst>
        </p:spPr>
        <p:txBody>
          <a:bodyPr/>
          <a:lstStyle/>
          <a:p>
            <a:endParaRPr lang="en-US"/>
          </a:p>
        </p:txBody>
      </p:sp>
      <p:sp>
        <p:nvSpPr>
          <p:cNvPr id="17" name="Text 15"/>
          <p:cNvSpPr txBox="1"/>
          <p:nvPr/>
        </p:nvSpPr>
        <p:spPr>
          <a:xfrm>
            <a:off x="7315200" y="2103120"/>
            <a:ext cx="4297680" cy="1280160"/>
          </a:xfrm>
          <a:prstGeom prst="rect">
            <a:avLst/>
          </a:prstGeom>
          <a:noFill/>
          <a:ln/>
        </p:spPr>
        <p:txBody>
          <a:bodyPr wrap="square" lIns="0" tIns="0" rIns="0" bIns="0" rtlCol="0" anchor="ctr"/>
          <a:lstStyle/>
          <a:p>
            <a:pPr marL="0" indent="0" algn="ctr">
              <a:buNone/>
            </a:pPr>
            <a:r>
              <a:rPr lang="en-US" sz="7200" b="1" dirty="0">
                <a:solidFill>
                  <a:srgbClr val="F2994A"/>
                </a:solidFill>
                <a:latin typeface="Cambria" pitchFamily="34" charset="0"/>
                <a:ea typeface="Cambria" pitchFamily="34" charset="-122"/>
                <a:cs typeface="Cambria" pitchFamily="34" charset="-120"/>
              </a:rPr>
              <a:t>1</a:t>
            </a:r>
            <a:endParaRPr lang="en-US" sz="7200" dirty="0"/>
          </a:p>
        </p:txBody>
      </p:sp>
      <p:sp>
        <p:nvSpPr>
          <p:cNvPr id="18" name="Text 16"/>
          <p:cNvSpPr txBox="1"/>
          <p:nvPr/>
        </p:nvSpPr>
        <p:spPr>
          <a:xfrm>
            <a:off x="7589520" y="3337560"/>
            <a:ext cx="3749040" cy="457200"/>
          </a:xfrm>
          <a:prstGeom prst="rect">
            <a:avLst/>
          </a:prstGeom>
          <a:noFill/>
          <a:ln/>
        </p:spPr>
        <p:txBody>
          <a:bodyPr wrap="square" lIns="0" tIns="0" rIns="0" bIns="0" rtlCol="0" anchor="ctr"/>
          <a:lstStyle/>
          <a:p>
            <a:pPr marL="0" indent="0" algn="ctr">
              <a:buNone/>
            </a:pPr>
            <a:r>
              <a:rPr lang="en-US" sz="1400" b="1" dirty="0">
                <a:solidFill>
                  <a:srgbClr val="16324F"/>
                </a:solidFill>
                <a:latin typeface="Calibri" pitchFamily="34" charset="0"/>
                <a:ea typeface="Calibri" pitchFamily="34" charset="-122"/>
                <a:cs typeface="Calibri" pitchFamily="34" charset="-120"/>
              </a:rPr>
              <a:t>licensed SPMS drug available</a:t>
            </a:r>
            <a:endParaRPr lang="en-US" sz="1400" dirty="0"/>
          </a:p>
        </p:txBody>
      </p:sp>
      <p:sp>
        <p:nvSpPr>
          <p:cNvPr id="19" name="Text 17"/>
          <p:cNvSpPr txBox="1"/>
          <p:nvPr/>
        </p:nvSpPr>
        <p:spPr>
          <a:xfrm>
            <a:off x="7589520" y="3794760"/>
            <a:ext cx="3749040" cy="822960"/>
          </a:xfrm>
          <a:prstGeom prst="rect">
            <a:avLst/>
          </a:prstGeom>
          <a:noFill/>
          <a:ln/>
        </p:spPr>
        <p:txBody>
          <a:bodyPr wrap="square" lIns="0" tIns="0" rIns="0" bIns="0" rtlCol="0" anchor="ctr"/>
          <a:lstStyle/>
          <a:p>
            <a:pPr marL="0" indent="0" algn="ctr">
              <a:buNone/>
            </a:pPr>
            <a:r>
              <a:rPr lang="en-US" sz="1300" i="1" dirty="0">
                <a:solidFill>
                  <a:srgbClr val="44505B"/>
                </a:solidFill>
                <a:latin typeface="Calibri" pitchFamily="34" charset="0"/>
                <a:ea typeface="Calibri" pitchFamily="34" charset="-122"/>
                <a:cs typeface="Calibri" pitchFamily="34" charset="-120"/>
              </a:rPr>
              <a:t>Siponimod — and it wasn't one I could tolerate</a:t>
            </a:r>
            <a:endParaRPr lang="en-US" sz="1300" dirty="0"/>
          </a:p>
        </p:txBody>
      </p:sp>
      <p:sp>
        <p:nvSpPr>
          <p:cNvPr id="20" name="Text 18"/>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BIGGER PICTURE</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Why SPMS Needed a New Option</a:t>
            </a:r>
            <a:endParaRPr lang="en-US" sz="3400" dirty="0"/>
          </a:p>
        </p:txBody>
      </p:sp>
      <p:sp>
        <p:nvSpPr>
          <p:cNvPr id="4" name="Shape 2"/>
          <p:cNvSpPr/>
          <p:nvPr/>
        </p:nvSpPr>
        <p:spPr>
          <a:xfrm>
            <a:off x="548640" y="2103120"/>
            <a:ext cx="5212080" cy="3566160"/>
          </a:xfrm>
          <a:prstGeom prst="roundRect">
            <a:avLst>
              <a:gd name="adj" fmla="val 2564"/>
            </a:avLst>
          </a:prstGeom>
          <a:solidFill>
            <a:srgbClr val="F4F5F6"/>
          </a:solidFill>
          <a:ln/>
        </p:spPr>
        <p:txBody>
          <a:bodyPr/>
          <a:lstStyle/>
          <a:p>
            <a:endParaRPr lang="en-US"/>
          </a:p>
        </p:txBody>
      </p:sp>
      <p:sp>
        <p:nvSpPr>
          <p:cNvPr id="5" name="Text 3"/>
          <p:cNvSpPr txBox="1"/>
          <p:nvPr/>
        </p:nvSpPr>
        <p:spPr>
          <a:xfrm>
            <a:off x="822960" y="2377440"/>
            <a:ext cx="4663440" cy="457200"/>
          </a:xfrm>
          <a:prstGeom prst="rect">
            <a:avLst/>
          </a:prstGeom>
          <a:noFill/>
          <a:ln/>
        </p:spPr>
        <p:txBody>
          <a:bodyPr wrap="square" lIns="0" tIns="0" rIns="0" bIns="0" rtlCol="0" anchor="ctr"/>
          <a:lstStyle/>
          <a:p>
            <a:pPr marL="0" indent="0">
              <a:buNone/>
            </a:pPr>
            <a:r>
              <a:rPr lang="en-US" sz="2000" b="1" dirty="0">
                <a:solidFill>
                  <a:srgbClr val="3E7C89"/>
                </a:solidFill>
                <a:latin typeface="Cambria" pitchFamily="34" charset="0"/>
                <a:ea typeface="Cambria" pitchFamily="34" charset="-122"/>
                <a:cs typeface="Cambria" pitchFamily="34" charset="-120"/>
              </a:rPr>
              <a:t>RRMS</a:t>
            </a:r>
            <a:endParaRPr lang="en-US" sz="2000" dirty="0"/>
          </a:p>
        </p:txBody>
      </p:sp>
      <p:sp>
        <p:nvSpPr>
          <p:cNvPr id="6" name="Text 4"/>
          <p:cNvSpPr txBox="1"/>
          <p:nvPr/>
        </p:nvSpPr>
        <p:spPr>
          <a:xfrm>
            <a:off x="822960" y="2834640"/>
            <a:ext cx="4663440" cy="365760"/>
          </a:xfrm>
          <a:prstGeom prst="rect">
            <a:avLst/>
          </a:prstGeom>
          <a:noFill/>
          <a:ln/>
        </p:spPr>
        <p:txBody>
          <a:bodyPr wrap="square" lIns="0" tIns="0" rIns="0" bIns="0" rtlCol="0" anchor="ctr"/>
          <a:lstStyle/>
          <a:p>
            <a:pPr marL="0" indent="0">
              <a:buNone/>
            </a:pPr>
            <a:r>
              <a:rPr lang="en-US" sz="1200" i="1" dirty="0">
                <a:solidFill>
                  <a:srgbClr val="44505B"/>
                </a:solidFill>
                <a:latin typeface="Calibri" pitchFamily="34" charset="0"/>
                <a:ea typeface="Calibri" pitchFamily="34" charset="-122"/>
                <a:cs typeface="Calibri" pitchFamily="34" charset="-120"/>
              </a:rPr>
              <a:t>Relapsing-Remitting MS</a:t>
            </a:r>
            <a:endParaRPr lang="en-US" sz="1200" dirty="0"/>
          </a:p>
        </p:txBody>
      </p:sp>
      <p:sp>
        <p:nvSpPr>
          <p:cNvPr id="7" name="Shape 5"/>
          <p:cNvSpPr/>
          <p:nvPr/>
        </p:nvSpPr>
        <p:spPr>
          <a:xfrm>
            <a:off x="868680" y="3474720"/>
            <a:ext cx="128016" cy="128016"/>
          </a:xfrm>
          <a:prstGeom prst="ellipse">
            <a:avLst/>
          </a:prstGeom>
          <a:solidFill>
            <a:srgbClr val="3E7C89"/>
          </a:solidFill>
          <a:ln/>
        </p:spPr>
        <p:txBody>
          <a:bodyPr/>
          <a:lstStyle/>
          <a:p>
            <a:endParaRPr lang="en-US"/>
          </a:p>
        </p:txBody>
      </p:sp>
      <p:sp>
        <p:nvSpPr>
          <p:cNvPr id="8" name="Text 6"/>
          <p:cNvSpPr txBox="1"/>
          <p:nvPr/>
        </p:nvSpPr>
        <p:spPr>
          <a:xfrm>
            <a:off x="1143000" y="3364992"/>
            <a:ext cx="4389120" cy="50292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Multiple licensed disease-modifying therapies</a:t>
            </a:r>
            <a:endParaRPr lang="en-US" sz="1300" dirty="0"/>
          </a:p>
        </p:txBody>
      </p:sp>
      <p:sp>
        <p:nvSpPr>
          <p:cNvPr id="9" name="Shape 7"/>
          <p:cNvSpPr/>
          <p:nvPr/>
        </p:nvSpPr>
        <p:spPr>
          <a:xfrm>
            <a:off x="868680" y="4069080"/>
            <a:ext cx="128016" cy="128016"/>
          </a:xfrm>
          <a:prstGeom prst="ellipse">
            <a:avLst/>
          </a:prstGeom>
          <a:solidFill>
            <a:srgbClr val="3E7C89"/>
          </a:solidFill>
          <a:ln/>
        </p:spPr>
        <p:txBody>
          <a:bodyPr/>
          <a:lstStyle/>
          <a:p>
            <a:endParaRPr lang="en-US"/>
          </a:p>
        </p:txBody>
      </p:sp>
      <p:sp>
        <p:nvSpPr>
          <p:cNvPr id="10" name="Text 8"/>
          <p:cNvSpPr txBox="1"/>
          <p:nvPr/>
        </p:nvSpPr>
        <p:spPr>
          <a:xfrm>
            <a:off x="1143000" y="3959352"/>
            <a:ext cx="4389120" cy="50292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New options added regularly</a:t>
            </a:r>
            <a:endParaRPr lang="en-US" sz="1300" dirty="0"/>
          </a:p>
        </p:txBody>
      </p:sp>
      <p:sp>
        <p:nvSpPr>
          <p:cNvPr id="11" name="Shape 9"/>
          <p:cNvSpPr/>
          <p:nvPr/>
        </p:nvSpPr>
        <p:spPr>
          <a:xfrm>
            <a:off x="868680" y="4663440"/>
            <a:ext cx="128016" cy="128016"/>
          </a:xfrm>
          <a:prstGeom prst="ellipse">
            <a:avLst/>
          </a:prstGeom>
          <a:solidFill>
            <a:srgbClr val="3E7C89"/>
          </a:solidFill>
          <a:ln/>
        </p:spPr>
        <p:txBody>
          <a:bodyPr/>
          <a:lstStyle/>
          <a:p>
            <a:endParaRPr lang="en-US"/>
          </a:p>
        </p:txBody>
      </p:sp>
      <p:sp>
        <p:nvSpPr>
          <p:cNvPr id="12" name="Text 10"/>
          <p:cNvSpPr txBox="1"/>
          <p:nvPr/>
        </p:nvSpPr>
        <p:spPr>
          <a:xfrm>
            <a:off x="1143000" y="4553712"/>
            <a:ext cx="4389120" cy="50292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Choice if one drug isn't tolerated</a:t>
            </a:r>
            <a:endParaRPr lang="en-US" sz="1300" dirty="0"/>
          </a:p>
        </p:txBody>
      </p:sp>
      <p:sp>
        <p:nvSpPr>
          <p:cNvPr id="13" name="Shape 11"/>
          <p:cNvSpPr/>
          <p:nvPr/>
        </p:nvSpPr>
        <p:spPr>
          <a:xfrm>
            <a:off x="6035040" y="2103120"/>
            <a:ext cx="5212080" cy="3566160"/>
          </a:xfrm>
          <a:prstGeom prst="roundRect">
            <a:avLst>
              <a:gd name="adj" fmla="val 2564"/>
            </a:avLst>
          </a:prstGeom>
          <a:solidFill>
            <a:srgbClr val="16324F"/>
          </a:solidFill>
          <a:ln/>
        </p:spPr>
        <p:txBody>
          <a:bodyPr/>
          <a:lstStyle/>
          <a:p>
            <a:endParaRPr lang="en-US"/>
          </a:p>
        </p:txBody>
      </p:sp>
      <p:sp>
        <p:nvSpPr>
          <p:cNvPr id="14" name="Text 12"/>
          <p:cNvSpPr txBox="1"/>
          <p:nvPr/>
        </p:nvSpPr>
        <p:spPr>
          <a:xfrm>
            <a:off x="6309360" y="2377440"/>
            <a:ext cx="4663440" cy="457200"/>
          </a:xfrm>
          <a:prstGeom prst="rect">
            <a:avLst/>
          </a:prstGeom>
          <a:noFill/>
          <a:ln/>
        </p:spPr>
        <p:txBody>
          <a:bodyPr wrap="square" lIns="0" tIns="0" rIns="0" bIns="0" rtlCol="0" anchor="ctr"/>
          <a:lstStyle/>
          <a:p>
            <a:pPr marL="0" indent="0">
              <a:buNone/>
            </a:pPr>
            <a:r>
              <a:rPr lang="en-US" sz="2000" b="1" dirty="0">
                <a:solidFill>
                  <a:srgbClr val="F2994A"/>
                </a:solidFill>
                <a:latin typeface="Cambria" pitchFamily="34" charset="0"/>
                <a:ea typeface="Cambria" pitchFamily="34" charset="-122"/>
                <a:cs typeface="Cambria" pitchFamily="34" charset="-120"/>
              </a:rPr>
              <a:t>SPMS</a:t>
            </a:r>
            <a:endParaRPr lang="en-US" sz="2000" dirty="0"/>
          </a:p>
        </p:txBody>
      </p:sp>
      <p:sp>
        <p:nvSpPr>
          <p:cNvPr id="15" name="Text 13"/>
          <p:cNvSpPr txBox="1"/>
          <p:nvPr/>
        </p:nvSpPr>
        <p:spPr>
          <a:xfrm>
            <a:off x="6309360" y="2834640"/>
            <a:ext cx="4663440" cy="365760"/>
          </a:xfrm>
          <a:prstGeom prst="rect">
            <a:avLst/>
          </a:prstGeom>
          <a:noFill/>
          <a:ln/>
        </p:spPr>
        <p:txBody>
          <a:bodyPr wrap="square" lIns="0" tIns="0" rIns="0" bIns="0" rtlCol="0" anchor="ctr"/>
          <a:lstStyle/>
          <a:p>
            <a:pPr marL="0" indent="0">
              <a:buNone/>
            </a:pPr>
            <a:r>
              <a:rPr lang="en-US" sz="1200" i="1" dirty="0">
                <a:solidFill>
                  <a:srgbClr val="CADCFC"/>
                </a:solidFill>
                <a:latin typeface="Calibri" pitchFamily="34" charset="0"/>
                <a:ea typeface="Calibri" pitchFamily="34" charset="-122"/>
                <a:cs typeface="Calibri" pitchFamily="34" charset="-120"/>
              </a:rPr>
              <a:t>Secondary Progressive MS</a:t>
            </a:r>
            <a:endParaRPr lang="en-US" sz="1200" dirty="0"/>
          </a:p>
        </p:txBody>
      </p:sp>
      <p:sp>
        <p:nvSpPr>
          <p:cNvPr id="16" name="Shape 14"/>
          <p:cNvSpPr/>
          <p:nvPr/>
        </p:nvSpPr>
        <p:spPr>
          <a:xfrm>
            <a:off x="6355080" y="3474720"/>
            <a:ext cx="128016" cy="128016"/>
          </a:xfrm>
          <a:prstGeom prst="ellipse">
            <a:avLst/>
          </a:prstGeom>
          <a:solidFill>
            <a:srgbClr val="F2994A"/>
          </a:solidFill>
          <a:ln/>
        </p:spPr>
        <p:txBody>
          <a:bodyPr/>
          <a:lstStyle/>
          <a:p>
            <a:endParaRPr lang="en-US"/>
          </a:p>
        </p:txBody>
      </p:sp>
      <p:sp>
        <p:nvSpPr>
          <p:cNvPr id="17" name="Text 15"/>
          <p:cNvSpPr txBox="1"/>
          <p:nvPr/>
        </p:nvSpPr>
        <p:spPr>
          <a:xfrm>
            <a:off x="6629400" y="3364992"/>
            <a:ext cx="4480560" cy="50292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Almost no licensed treatment options</a:t>
            </a:r>
            <a:endParaRPr lang="en-US" sz="1300" dirty="0"/>
          </a:p>
        </p:txBody>
      </p:sp>
      <p:sp>
        <p:nvSpPr>
          <p:cNvPr id="18" name="Shape 16"/>
          <p:cNvSpPr/>
          <p:nvPr/>
        </p:nvSpPr>
        <p:spPr>
          <a:xfrm>
            <a:off x="6355080" y="4069080"/>
            <a:ext cx="128016" cy="128016"/>
          </a:xfrm>
          <a:prstGeom prst="ellipse">
            <a:avLst/>
          </a:prstGeom>
          <a:solidFill>
            <a:srgbClr val="F2994A"/>
          </a:solidFill>
          <a:ln/>
        </p:spPr>
        <p:txBody>
          <a:bodyPr/>
          <a:lstStyle/>
          <a:p>
            <a:endParaRPr lang="en-US"/>
          </a:p>
        </p:txBody>
      </p:sp>
      <p:sp>
        <p:nvSpPr>
          <p:cNvPr id="19" name="Text 17"/>
          <p:cNvSpPr txBox="1"/>
          <p:nvPr/>
        </p:nvSpPr>
        <p:spPr>
          <a:xfrm>
            <a:off x="6629400" y="3959352"/>
            <a:ext cx="4480560" cy="50292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The one available option isn't tolerated by everyone</a:t>
            </a:r>
            <a:endParaRPr lang="en-US" sz="1300" dirty="0"/>
          </a:p>
        </p:txBody>
      </p:sp>
      <p:sp>
        <p:nvSpPr>
          <p:cNvPr id="20" name="Shape 18"/>
          <p:cNvSpPr/>
          <p:nvPr/>
        </p:nvSpPr>
        <p:spPr>
          <a:xfrm>
            <a:off x="6355080" y="4663440"/>
            <a:ext cx="128016" cy="128016"/>
          </a:xfrm>
          <a:prstGeom prst="ellipse">
            <a:avLst/>
          </a:prstGeom>
          <a:solidFill>
            <a:srgbClr val="F2994A"/>
          </a:solidFill>
          <a:ln/>
        </p:spPr>
        <p:txBody>
          <a:bodyPr/>
          <a:lstStyle/>
          <a:p>
            <a:endParaRPr lang="en-US"/>
          </a:p>
        </p:txBody>
      </p:sp>
      <p:sp>
        <p:nvSpPr>
          <p:cNvPr id="21" name="Text 19"/>
          <p:cNvSpPr txBox="1"/>
          <p:nvPr/>
        </p:nvSpPr>
        <p:spPr>
          <a:xfrm>
            <a:off x="6629400" y="4553712"/>
            <a:ext cx="4480560" cy="502920"/>
          </a:xfrm>
          <a:prstGeom prst="rect">
            <a:avLst/>
          </a:prstGeom>
          <a:noFill/>
          <a:ln/>
        </p:spPr>
        <p:txBody>
          <a:bodyPr wrap="square" lIns="0" tIns="0" rIns="0" bIns="0" rtlCol="0" anchor="t"/>
          <a:lstStyle/>
          <a:p>
            <a:pPr marL="0" indent="0">
              <a:buNone/>
            </a:pPr>
            <a:r>
              <a:rPr lang="en-US" sz="1300" dirty="0">
                <a:solidFill>
                  <a:srgbClr val="FFFFFF"/>
                </a:solidFill>
                <a:latin typeface="Calibri" pitchFamily="34" charset="0"/>
                <a:ea typeface="Calibri" pitchFamily="34" charset="-122"/>
                <a:cs typeface="Calibri" pitchFamily="34" charset="-120"/>
              </a:rPr>
              <a:t>Few alternatives once that door is closed</a:t>
            </a:r>
            <a:endParaRPr lang="en-US" sz="1300" dirty="0"/>
          </a:p>
        </p:txBody>
      </p:sp>
      <p:sp>
        <p:nvSpPr>
          <p:cNvPr id="22" name="Text 20"/>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SCIENCE, SIMPLY</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What Is CAR-T Therapy?</a:t>
            </a:r>
            <a:endParaRPr lang="en-US" sz="3400" dirty="0"/>
          </a:p>
        </p:txBody>
      </p:sp>
      <p:sp>
        <p:nvSpPr>
          <p:cNvPr id="4" name="Text 2"/>
          <p:cNvSpPr txBox="1"/>
          <p:nvPr/>
        </p:nvSpPr>
        <p:spPr>
          <a:xfrm>
            <a:off x="548640" y="1828800"/>
            <a:ext cx="10607040" cy="548640"/>
          </a:xfrm>
          <a:prstGeom prst="rect">
            <a:avLst/>
          </a:prstGeom>
          <a:noFill/>
          <a:ln/>
        </p:spPr>
        <p:txBody>
          <a:bodyPr wrap="square" lIns="0" tIns="0" rIns="0" bIns="0" rtlCol="0" anchor="ctr"/>
          <a:lstStyle/>
          <a:p>
            <a:pPr marL="0" indent="0">
              <a:buNone/>
            </a:pPr>
            <a:r>
              <a:rPr lang="en-US" sz="1700" dirty="0">
                <a:solidFill>
                  <a:srgbClr val="44505B"/>
                </a:solidFill>
                <a:latin typeface="Calibri" pitchFamily="34" charset="0"/>
                <a:ea typeface="Calibri" pitchFamily="34" charset="-122"/>
                <a:cs typeface="Calibri" pitchFamily="34" charset="-120"/>
              </a:rPr>
              <a:t>A type of immunotherapy — originally developed to treat blood cancers — now being trialled in MS.</a:t>
            </a:r>
            <a:endParaRPr lang="en-US" sz="1700" dirty="0"/>
          </a:p>
        </p:txBody>
      </p:sp>
      <p:sp>
        <p:nvSpPr>
          <p:cNvPr id="5" name="Shape 3"/>
          <p:cNvSpPr/>
          <p:nvPr/>
        </p:nvSpPr>
        <p:spPr>
          <a:xfrm>
            <a:off x="548640" y="2606040"/>
            <a:ext cx="10607040" cy="1051560"/>
          </a:xfrm>
          <a:prstGeom prst="roundRect">
            <a:avLst>
              <a:gd name="adj" fmla="val 8696"/>
            </a:avLst>
          </a:prstGeom>
          <a:solidFill>
            <a:srgbClr val="F4F5F6"/>
          </a:solidFill>
          <a:ln/>
        </p:spPr>
        <p:txBody>
          <a:bodyPr/>
          <a:lstStyle/>
          <a:p>
            <a:endParaRPr lang="en-US"/>
          </a:p>
        </p:txBody>
      </p:sp>
      <p:sp>
        <p:nvSpPr>
          <p:cNvPr id="6" name="Text 4"/>
          <p:cNvSpPr txBox="1"/>
          <p:nvPr/>
        </p:nvSpPr>
        <p:spPr>
          <a:xfrm>
            <a:off x="868680" y="2606040"/>
            <a:ext cx="10058400" cy="1051560"/>
          </a:xfrm>
          <a:prstGeom prst="rect">
            <a:avLst/>
          </a:prstGeom>
          <a:noFill/>
          <a:ln/>
        </p:spPr>
        <p:txBody>
          <a:bodyPr wrap="square" lIns="0" tIns="0" rIns="0" bIns="0" rtlCol="0" anchor="ctr"/>
          <a:lstStyle/>
          <a:p>
            <a:pPr marL="0" indent="0">
              <a:buNone/>
            </a:pPr>
            <a:r>
              <a:rPr lang="en-US" sz="1600" b="1" dirty="0">
                <a:solidFill>
                  <a:srgbClr val="16324F"/>
                </a:solidFill>
                <a:latin typeface="Calibri" pitchFamily="34" charset="0"/>
                <a:ea typeface="Calibri" pitchFamily="34" charset="-122"/>
                <a:cs typeface="Calibri" pitchFamily="34" charset="-120"/>
              </a:rPr>
              <a:t>The goal: </a:t>
            </a:r>
            <a:r>
              <a:rPr lang="en-US" sz="1600" dirty="0">
                <a:solidFill>
                  <a:srgbClr val="44505B"/>
                </a:solidFill>
                <a:latin typeface="Calibri" pitchFamily="34" charset="0"/>
                <a:ea typeface="Calibri" pitchFamily="34" charset="-122"/>
                <a:cs typeface="Calibri" pitchFamily="34" charset="-120"/>
              </a:rPr>
              <a:t>reset the immune system by depleting the B cells believed to drive the immune attack in MS.</a:t>
            </a:r>
            <a:endParaRPr lang="en-US" sz="1600" dirty="0"/>
          </a:p>
        </p:txBody>
      </p:sp>
      <p:sp>
        <p:nvSpPr>
          <p:cNvPr id="7" name="Shape 5"/>
          <p:cNvSpPr/>
          <p:nvPr/>
        </p:nvSpPr>
        <p:spPr>
          <a:xfrm>
            <a:off x="1280160" y="4114800"/>
            <a:ext cx="1463040" cy="1463040"/>
          </a:xfrm>
          <a:prstGeom prst="ellipse">
            <a:avLst/>
          </a:prstGeom>
          <a:solidFill>
            <a:srgbClr val="3E7C89"/>
          </a:solidFill>
          <a:ln/>
        </p:spPr>
        <p:txBody>
          <a:bodyPr/>
          <a:lstStyle/>
          <a:p>
            <a:endParaRPr lang="en-US"/>
          </a:p>
        </p:txBody>
      </p:sp>
      <p:sp>
        <p:nvSpPr>
          <p:cNvPr id="8" name="Text 6"/>
          <p:cNvSpPr txBox="1"/>
          <p:nvPr/>
        </p:nvSpPr>
        <p:spPr>
          <a:xfrm>
            <a:off x="1280160" y="4663440"/>
            <a:ext cx="146304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T cell</a:t>
            </a:r>
            <a:endParaRPr lang="en-US" sz="1300" dirty="0"/>
          </a:p>
        </p:txBody>
      </p:sp>
      <p:sp>
        <p:nvSpPr>
          <p:cNvPr id="9" name="Shape 7"/>
          <p:cNvSpPr/>
          <p:nvPr/>
        </p:nvSpPr>
        <p:spPr>
          <a:xfrm>
            <a:off x="3017520" y="4617720"/>
            <a:ext cx="1463040" cy="457200"/>
          </a:xfrm>
          <a:prstGeom prst="rightArrow">
            <a:avLst/>
          </a:prstGeom>
          <a:solidFill>
            <a:srgbClr val="F2994A"/>
          </a:solidFill>
          <a:ln/>
        </p:spPr>
        <p:txBody>
          <a:bodyPr/>
          <a:lstStyle/>
          <a:p>
            <a:endParaRPr lang="en-US"/>
          </a:p>
        </p:txBody>
      </p:sp>
      <p:sp>
        <p:nvSpPr>
          <p:cNvPr id="10" name="Text 8"/>
          <p:cNvSpPr txBox="1"/>
          <p:nvPr/>
        </p:nvSpPr>
        <p:spPr>
          <a:xfrm>
            <a:off x="2834640" y="3794760"/>
            <a:ext cx="1828800" cy="457200"/>
          </a:xfrm>
          <a:prstGeom prst="rect">
            <a:avLst/>
          </a:prstGeom>
          <a:noFill/>
          <a:ln/>
        </p:spPr>
        <p:txBody>
          <a:bodyPr wrap="square" lIns="0" tIns="0" rIns="0" bIns="0" rtlCol="0" anchor="ctr"/>
          <a:lstStyle/>
          <a:p>
            <a:pPr marL="0" indent="0" algn="ctr">
              <a:buNone/>
            </a:pPr>
            <a:r>
              <a:rPr lang="en-US" sz="1100" i="1" dirty="0">
                <a:solidFill>
                  <a:srgbClr val="44505B"/>
                </a:solidFill>
                <a:latin typeface="Calibri" pitchFamily="34" charset="0"/>
                <a:ea typeface="Calibri" pitchFamily="34" charset="-122"/>
                <a:cs typeface="Calibri" pitchFamily="34" charset="-120"/>
              </a:rPr>
              <a:t>re-engineered to target</a:t>
            </a:r>
            <a:endParaRPr lang="en-US" sz="1100" dirty="0"/>
          </a:p>
        </p:txBody>
      </p:sp>
      <p:sp>
        <p:nvSpPr>
          <p:cNvPr id="11" name="Shape 9"/>
          <p:cNvSpPr/>
          <p:nvPr/>
        </p:nvSpPr>
        <p:spPr>
          <a:xfrm>
            <a:off x="4846320" y="4114800"/>
            <a:ext cx="1463040" cy="1463040"/>
          </a:xfrm>
          <a:prstGeom prst="ellipse">
            <a:avLst/>
          </a:prstGeom>
          <a:solidFill>
            <a:srgbClr val="B85C4A"/>
          </a:solidFill>
          <a:ln/>
        </p:spPr>
        <p:txBody>
          <a:bodyPr/>
          <a:lstStyle/>
          <a:p>
            <a:endParaRPr lang="en-US"/>
          </a:p>
        </p:txBody>
      </p:sp>
      <p:sp>
        <p:nvSpPr>
          <p:cNvPr id="12" name="Text 10"/>
          <p:cNvSpPr txBox="1"/>
          <p:nvPr/>
        </p:nvSpPr>
        <p:spPr>
          <a:xfrm>
            <a:off x="4846320" y="4663440"/>
            <a:ext cx="1463040" cy="36576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B cell</a:t>
            </a:r>
            <a:endParaRPr lang="en-US" sz="1300" dirty="0"/>
          </a:p>
        </p:txBody>
      </p:sp>
      <p:sp>
        <p:nvSpPr>
          <p:cNvPr id="13" name="Text 11"/>
          <p:cNvSpPr txBox="1"/>
          <p:nvPr/>
        </p:nvSpPr>
        <p:spPr>
          <a:xfrm>
            <a:off x="4572000" y="5669280"/>
            <a:ext cx="2011680" cy="457200"/>
          </a:xfrm>
          <a:prstGeom prst="rect">
            <a:avLst/>
          </a:prstGeom>
          <a:noFill/>
          <a:ln/>
        </p:spPr>
        <p:txBody>
          <a:bodyPr wrap="square" lIns="0" tIns="0" rIns="0" bIns="0" rtlCol="0" anchor="ctr"/>
          <a:lstStyle/>
          <a:p>
            <a:pPr marL="0" indent="0" algn="ctr">
              <a:buNone/>
            </a:pPr>
            <a:r>
              <a:rPr lang="en-US" sz="1100" i="1" dirty="0">
                <a:solidFill>
                  <a:srgbClr val="44505B"/>
                </a:solidFill>
                <a:latin typeface="Calibri" pitchFamily="34" charset="0"/>
                <a:ea typeface="Calibri" pitchFamily="34" charset="-122"/>
                <a:cs typeface="Calibri" pitchFamily="34" charset="-120"/>
              </a:rPr>
              <a:t>believed to drive the immune attack in MS</a:t>
            </a:r>
            <a:endParaRPr lang="en-US" sz="1100" dirty="0"/>
          </a:p>
        </p:txBody>
      </p:sp>
      <p:sp>
        <p:nvSpPr>
          <p:cNvPr id="14" name="Shape 12"/>
          <p:cNvSpPr/>
          <p:nvPr/>
        </p:nvSpPr>
        <p:spPr>
          <a:xfrm>
            <a:off x="7498080" y="3794760"/>
            <a:ext cx="3657600" cy="2194560"/>
          </a:xfrm>
          <a:prstGeom prst="roundRect">
            <a:avLst>
              <a:gd name="adj" fmla="val 4167"/>
            </a:avLst>
          </a:prstGeom>
          <a:solidFill>
            <a:srgbClr val="16324F"/>
          </a:solidFill>
          <a:ln/>
        </p:spPr>
        <p:txBody>
          <a:bodyPr/>
          <a:lstStyle/>
          <a:p>
            <a:endParaRPr lang="en-US"/>
          </a:p>
        </p:txBody>
      </p:sp>
      <p:sp>
        <p:nvSpPr>
          <p:cNvPr id="15" name="Text 13"/>
          <p:cNvSpPr txBox="1"/>
          <p:nvPr/>
        </p:nvSpPr>
        <p:spPr>
          <a:xfrm>
            <a:off x="7772400" y="4023360"/>
            <a:ext cx="3108960" cy="457200"/>
          </a:xfrm>
          <a:prstGeom prst="rect">
            <a:avLst/>
          </a:prstGeom>
          <a:noFill/>
          <a:ln/>
        </p:spPr>
        <p:txBody>
          <a:bodyPr wrap="square" lIns="0" tIns="0" rIns="0" bIns="0" rtlCol="0" anchor="ctr"/>
          <a:lstStyle/>
          <a:p>
            <a:pPr marL="0" indent="0">
              <a:buNone/>
            </a:pPr>
            <a:r>
              <a:rPr lang="en-US" sz="1400" b="1" dirty="0">
                <a:solidFill>
                  <a:srgbClr val="F2994A"/>
                </a:solidFill>
                <a:latin typeface="Calibri" pitchFamily="34" charset="0"/>
                <a:ea typeface="Calibri" pitchFamily="34" charset="-122"/>
                <a:cs typeface="Calibri" pitchFamily="34" charset="-120"/>
              </a:rPr>
              <a:t>Available for both RRMS and SPMS</a:t>
            </a:r>
            <a:endParaRPr lang="en-US" sz="1400" dirty="0"/>
          </a:p>
        </p:txBody>
      </p:sp>
      <p:sp>
        <p:nvSpPr>
          <p:cNvPr id="16" name="Text 14"/>
          <p:cNvSpPr txBox="1"/>
          <p:nvPr/>
        </p:nvSpPr>
        <p:spPr>
          <a:xfrm>
            <a:off x="7772400" y="4572000"/>
            <a:ext cx="3108960" cy="1188720"/>
          </a:xfrm>
          <a:prstGeom prst="rect">
            <a:avLst/>
          </a:prstGeom>
          <a:noFill/>
          <a:ln/>
        </p:spPr>
        <p:txBody>
          <a:bodyPr wrap="square" lIns="0" tIns="0" rIns="0" bIns="0" rtlCol="0" anchor="t"/>
          <a:lstStyle/>
          <a:p>
            <a:pPr marL="0" indent="0">
              <a:buNone/>
            </a:pPr>
            <a:r>
              <a:rPr lang="en-US" sz="1200" dirty="0">
                <a:solidFill>
                  <a:srgbClr val="FFFFFF"/>
                </a:solidFill>
                <a:latin typeface="Calibri" pitchFamily="34" charset="0"/>
                <a:ea typeface="Calibri" pitchFamily="34" charset="-122"/>
                <a:cs typeface="Calibri" pitchFamily="34" charset="-120"/>
              </a:rPr>
              <a:t>This trial tests CAR-T across both relapsing and secondary progressive MS.</a:t>
            </a:r>
            <a:endParaRPr lang="en-US" sz="1200" dirty="0"/>
          </a:p>
        </p:txBody>
      </p:sp>
      <p:sp>
        <p:nvSpPr>
          <p:cNvPr id="17" name="Text 15"/>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MECHANISM</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How CAR-T Works</a:t>
            </a:r>
            <a:endParaRPr lang="en-US" sz="3400" dirty="0"/>
          </a:p>
        </p:txBody>
      </p:sp>
      <p:sp>
        <p:nvSpPr>
          <p:cNvPr id="4" name="Shape 2"/>
          <p:cNvSpPr/>
          <p:nvPr/>
        </p:nvSpPr>
        <p:spPr>
          <a:xfrm>
            <a:off x="548640" y="2286000"/>
            <a:ext cx="2514600" cy="3291840"/>
          </a:xfrm>
          <a:prstGeom prst="roundRect">
            <a:avLst>
              <a:gd name="adj" fmla="val 3636"/>
            </a:avLst>
          </a:prstGeom>
          <a:solidFill>
            <a:srgbClr val="16324F"/>
          </a:solidFill>
          <a:ln/>
        </p:spPr>
        <p:txBody>
          <a:bodyPr/>
          <a:lstStyle/>
          <a:p>
            <a:endParaRPr lang="en-US"/>
          </a:p>
        </p:txBody>
      </p:sp>
      <p:sp>
        <p:nvSpPr>
          <p:cNvPr id="5" name="Text 3"/>
          <p:cNvSpPr txBox="1"/>
          <p:nvPr/>
        </p:nvSpPr>
        <p:spPr>
          <a:xfrm>
            <a:off x="731520" y="251460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01</a:t>
            </a:r>
            <a:endParaRPr lang="en-US" sz="2600" dirty="0"/>
          </a:p>
        </p:txBody>
      </p:sp>
      <p:sp>
        <p:nvSpPr>
          <p:cNvPr id="6" name="Text 4"/>
          <p:cNvSpPr txBox="1"/>
          <p:nvPr/>
        </p:nvSpPr>
        <p:spPr>
          <a:xfrm>
            <a:off x="731520" y="3154680"/>
            <a:ext cx="2148840"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Collect</a:t>
            </a:r>
            <a:endParaRPr lang="en-US" sz="1800" dirty="0"/>
          </a:p>
        </p:txBody>
      </p:sp>
      <p:sp>
        <p:nvSpPr>
          <p:cNvPr id="7" name="Text 5"/>
          <p:cNvSpPr txBox="1"/>
          <p:nvPr/>
        </p:nvSpPr>
        <p:spPr>
          <a:xfrm>
            <a:off x="731520" y="3657600"/>
            <a:ext cx="2148840" cy="173736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T cells are collected from the blood</a:t>
            </a:r>
            <a:endParaRPr lang="en-US" sz="1250" dirty="0"/>
          </a:p>
        </p:txBody>
      </p:sp>
      <p:sp>
        <p:nvSpPr>
          <p:cNvPr id="8" name="Shape 6"/>
          <p:cNvSpPr/>
          <p:nvPr/>
        </p:nvSpPr>
        <p:spPr>
          <a:xfrm>
            <a:off x="3044952" y="3794760"/>
            <a:ext cx="274320" cy="274320"/>
          </a:xfrm>
          <a:prstGeom prst="rightArrow">
            <a:avLst/>
          </a:prstGeom>
          <a:solidFill>
            <a:srgbClr val="3E7C89"/>
          </a:solidFill>
          <a:ln/>
        </p:spPr>
        <p:txBody>
          <a:bodyPr/>
          <a:lstStyle/>
          <a:p>
            <a:endParaRPr lang="en-US"/>
          </a:p>
        </p:txBody>
      </p:sp>
      <p:sp>
        <p:nvSpPr>
          <p:cNvPr id="9" name="Shape 7"/>
          <p:cNvSpPr/>
          <p:nvPr/>
        </p:nvSpPr>
        <p:spPr>
          <a:xfrm>
            <a:off x="3246120" y="2286000"/>
            <a:ext cx="2514600" cy="3291840"/>
          </a:xfrm>
          <a:prstGeom prst="roundRect">
            <a:avLst>
              <a:gd name="adj" fmla="val 3636"/>
            </a:avLst>
          </a:prstGeom>
          <a:solidFill>
            <a:srgbClr val="16324F"/>
          </a:solidFill>
          <a:ln/>
        </p:spPr>
        <p:txBody>
          <a:bodyPr/>
          <a:lstStyle/>
          <a:p>
            <a:endParaRPr lang="en-US"/>
          </a:p>
        </p:txBody>
      </p:sp>
      <p:sp>
        <p:nvSpPr>
          <p:cNvPr id="10" name="Text 8"/>
          <p:cNvSpPr txBox="1"/>
          <p:nvPr/>
        </p:nvSpPr>
        <p:spPr>
          <a:xfrm>
            <a:off x="3429000" y="251460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02</a:t>
            </a:r>
            <a:endParaRPr lang="en-US" sz="2600" dirty="0"/>
          </a:p>
        </p:txBody>
      </p:sp>
      <p:sp>
        <p:nvSpPr>
          <p:cNvPr id="11" name="Text 9"/>
          <p:cNvSpPr txBox="1"/>
          <p:nvPr/>
        </p:nvSpPr>
        <p:spPr>
          <a:xfrm>
            <a:off x="3429000" y="3154680"/>
            <a:ext cx="2148840"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Re-engineer</a:t>
            </a:r>
            <a:endParaRPr lang="en-US" sz="1800" dirty="0"/>
          </a:p>
        </p:txBody>
      </p:sp>
      <p:sp>
        <p:nvSpPr>
          <p:cNvPr id="12" name="Text 10"/>
          <p:cNvSpPr txBox="1"/>
          <p:nvPr/>
        </p:nvSpPr>
        <p:spPr>
          <a:xfrm>
            <a:off x="3429000" y="3657600"/>
            <a:ext cx="2148840" cy="173736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In the lab, T cells are redesigned to recognise B cells</a:t>
            </a:r>
            <a:endParaRPr lang="en-US" sz="1250" dirty="0"/>
          </a:p>
        </p:txBody>
      </p:sp>
      <p:sp>
        <p:nvSpPr>
          <p:cNvPr id="13" name="Shape 11"/>
          <p:cNvSpPr/>
          <p:nvPr/>
        </p:nvSpPr>
        <p:spPr>
          <a:xfrm>
            <a:off x="5742432" y="3794760"/>
            <a:ext cx="274320" cy="274320"/>
          </a:xfrm>
          <a:prstGeom prst="rightArrow">
            <a:avLst/>
          </a:prstGeom>
          <a:solidFill>
            <a:srgbClr val="3E7C89"/>
          </a:solidFill>
          <a:ln/>
        </p:spPr>
        <p:txBody>
          <a:bodyPr/>
          <a:lstStyle/>
          <a:p>
            <a:endParaRPr lang="en-US"/>
          </a:p>
        </p:txBody>
      </p:sp>
      <p:sp>
        <p:nvSpPr>
          <p:cNvPr id="14" name="Shape 12"/>
          <p:cNvSpPr/>
          <p:nvPr/>
        </p:nvSpPr>
        <p:spPr>
          <a:xfrm>
            <a:off x="5943600" y="2286000"/>
            <a:ext cx="2514600" cy="3291840"/>
          </a:xfrm>
          <a:prstGeom prst="roundRect">
            <a:avLst>
              <a:gd name="adj" fmla="val 3636"/>
            </a:avLst>
          </a:prstGeom>
          <a:solidFill>
            <a:srgbClr val="16324F"/>
          </a:solidFill>
          <a:ln/>
        </p:spPr>
        <p:txBody>
          <a:bodyPr/>
          <a:lstStyle/>
          <a:p>
            <a:endParaRPr lang="en-US"/>
          </a:p>
        </p:txBody>
      </p:sp>
      <p:sp>
        <p:nvSpPr>
          <p:cNvPr id="15" name="Text 13"/>
          <p:cNvSpPr txBox="1"/>
          <p:nvPr/>
        </p:nvSpPr>
        <p:spPr>
          <a:xfrm>
            <a:off x="6126480" y="251460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03</a:t>
            </a:r>
            <a:endParaRPr lang="en-US" sz="2600" dirty="0"/>
          </a:p>
        </p:txBody>
      </p:sp>
      <p:sp>
        <p:nvSpPr>
          <p:cNvPr id="16" name="Text 14"/>
          <p:cNvSpPr txBox="1"/>
          <p:nvPr/>
        </p:nvSpPr>
        <p:spPr>
          <a:xfrm>
            <a:off x="6126480" y="3154680"/>
            <a:ext cx="2148840"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Infuse</a:t>
            </a:r>
            <a:endParaRPr lang="en-US" sz="1800" dirty="0"/>
          </a:p>
        </p:txBody>
      </p:sp>
      <p:sp>
        <p:nvSpPr>
          <p:cNvPr id="17" name="Text 15"/>
          <p:cNvSpPr txBox="1"/>
          <p:nvPr/>
        </p:nvSpPr>
        <p:spPr>
          <a:xfrm>
            <a:off x="6126480" y="3657600"/>
            <a:ext cx="2148840" cy="173736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The engineered T cells are returned to the body</a:t>
            </a:r>
            <a:endParaRPr lang="en-US" sz="1250" dirty="0"/>
          </a:p>
        </p:txBody>
      </p:sp>
      <p:sp>
        <p:nvSpPr>
          <p:cNvPr id="18" name="Shape 16"/>
          <p:cNvSpPr/>
          <p:nvPr/>
        </p:nvSpPr>
        <p:spPr>
          <a:xfrm>
            <a:off x="8439912" y="3794760"/>
            <a:ext cx="274320" cy="274320"/>
          </a:xfrm>
          <a:prstGeom prst="rightArrow">
            <a:avLst/>
          </a:prstGeom>
          <a:solidFill>
            <a:srgbClr val="3E7C89"/>
          </a:solidFill>
          <a:ln/>
        </p:spPr>
        <p:txBody>
          <a:bodyPr/>
          <a:lstStyle/>
          <a:p>
            <a:endParaRPr lang="en-US"/>
          </a:p>
        </p:txBody>
      </p:sp>
      <p:sp>
        <p:nvSpPr>
          <p:cNvPr id="19" name="Shape 17"/>
          <p:cNvSpPr/>
          <p:nvPr/>
        </p:nvSpPr>
        <p:spPr>
          <a:xfrm>
            <a:off x="8641080" y="2286000"/>
            <a:ext cx="2514600" cy="3291840"/>
          </a:xfrm>
          <a:prstGeom prst="roundRect">
            <a:avLst>
              <a:gd name="adj" fmla="val 3636"/>
            </a:avLst>
          </a:prstGeom>
          <a:solidFill>
            <a:srgbClr val="F2994A"/>
          </a:solidFill>
          <a:ln/>
        </p:spPr>
        <p:txBody>
          <a:bodyPr/>
          <a:lstStyle/>
          <a:p>
            <a:endParaRPr lang="en-US"/>
          </a:p>
        </p:txBody>
      </p:sp>
      <p:sp>
        <p:nvSpPr>
          <p:cNvPr id="20" name="Text 18"/>
          <p:cNvSpPr txBox="1"/>
          <p:nvPr/>
        </p:nvSpPr>
        <p:spPr>
          <a:xfrm>
            <a:off x="8823960" y="2514600"/>
            <a:ext cx="2148840" cy="548640"/>
          </a:xfrm>
          <a:prstGeom prst="rect">
            <a:avLst/>
          </a:prstGeom>
          <a:noFill/>
          <a:ln/>
        </p:spPr>
        <p:txBody>
          <a:bodyPr wrap="square" lIns="0" tIns="0" rIns="0" bIns="0" rtlCol="0" anchor="ctr"/>
          <a:lstStyle/>
          <a:p>
            <a:pPr marL="0" indent="0">
              <a:buNone/>
            </a:pPr>
            <a:r>
              <a:rPr lang="en-US" sz="2600" b="1" dirty="0">
                <a:solidFill>
                  <a:srgbClr val="16324F"/>
                </a:solidFill>
                <a:latin typeface="Cambria" pitchFamily="34" charset="0"/>
                <a:ea typeface="Cambria" pitchFamily="34" charset="-122"/>
                <a:cs typeface="Cambria" pitchFamily="34" charset="-120"/>
              </a:rPr>
              <a:t>04</a:t>
            </a:r>
            <a:endParaRPr lang="en-US" sz="2600" dirty="0"/>
          </a:p>
        </p:txBody>
      </p:sp>
      <p:sp>
        <p:nvSpPr>
          <p:cNvPr id="21" name="Text 19"/>
          <p:cNvSpPr txBox="1"/>
          <p:nvPr/>
        </p:nvSpPr>
        <p:spPr>
          <a:xfrm>
            <a:off x="8823960" y="3154680"/>
            <a:ext cx="2148840" cy="45720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Eliminate</a:t>
            </a:r>
            <a:endParaRPr lang="en-US" sz="1800" dirty="0"/>
          </a:p>
        </p:txBody>
      </p:sp>
      <p:sp>
        <p:nvSpPr>
          <p:cNvPr id="22" name="Text 20"/>
          <p:cNvSpPr txBox="1"/>
          <p:nvPr/>
        </p:nvSpPr>
        <p:spPr>
          <a:xfrm>
            <a:off x="8823960" y="3657600"/>
            <a:ext cx="2148840" cy="1737360"/>
          </a:xfrm>
          <a:prstGeom prst="rect">
            <a:avLst/>
          </a:prstGeom>
          <a:noFill/>
          <a:ln/>
        </p:spPr>
        <p:txBody>
          <a:bodyPr wrap="square" lIns="0" tIns="0" rIns="0" bIns="0" rtlCol="0" anchor="t"/>
          <a:lstStyle/>
          <a:p>
            <a:pPr marL="0" indent="0">
              <a:buNone/>
            </a:pPr>
            <a:r>
              <a:rPr lang="en-US" sz="1250" dirty="0">
                <a:solidFill>
                  <a:srgbClr val="0E2238"/>
                </a:solidFill>
                <a:latin typeface="Calibri" pitchFamily="34" charset="0"/>
                <a:ea typeface="Calibri" pitchFamily="34" charset="-122"/>
                <a:cs typeface="Calibri" pitchFamily="34" charset="-120"/>
              </a:rPr>
              <a:t>They target and eliminate B cells — aiming for remission and slower progression</a:t>
            </a:r>
            <a:endParaRPr lang="en-US" sz="1250" dirty="0"/>
          </a:p>
        </p:txBody>
      </p:sp>
      <p:sp>
        <p:nvSpPr>
          <p:cNvPr id="23" name="Text 21"/>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6324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F2994A"/>
                </a:solidFill>
                <a:latin typeface="Calibri" pitchFamily="34" charset="0"/>
                <a:ea typeface="Calibri" pitchFamily="34" charset="-122"/>
                <a:cs typeface="Calibri" pitchFamily="34" charset="-120"/>
              </a:rPr>
              <a:t>MY DECISION</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Why I Said Yes</a:t>
            </a:r>
            <a:endParaRPr lang="en-US" sz="3400" dirty="0"/>
          </a:p>
        </p:txBody>
      </p:sp>
      <p:sp>
        <p:nvSpPr>
          <p:cNvPr id="4" name="Shape 2"/>
          <p:cNvSpPr/>
          <p:nvPr/>
        </p:nvSpPr>
        <p:spPr>
          <a:xfrm>
            <a:off x="548640" y="1920240"/>
            <a:ext cx="10607040" cy="1920240"/>
          </a:xfrm>
          <a:prstGeom prst="roundRect">
            <a:avLst>
              <a:gd name="adj" fmla="val 4762"/>
            </a:avLst>
          </a:prstGeom>
          <a:solidFill>
            <a:srgbClr val="0E2238"/>
          </a:solidFill>
          <a:ln/>
        </p:spPr>
        <p:txBody>
          <a:bodyPr/>
          <a:lstStyle/>
          <a:p>
            <a:endParaRPr lang="en-US"/>
          </a:p>
        </p:txBody>
      </p:sp>
      <p:sp>
        <p:nvSpPr>
          <p:cNvPr id="5" name="Text 3"/>
          <p:cNvSpPr txBox="1"/>
          <p:nvPr/>
        </p:nvSpPr>
        <p:spPr>
          <a:xfrm>
            <a:off x="914400" y="1920240"/>
            <a:ext cx="9875520" cy="1920240"/>
          </a:xfrm>
          <a:prstGeom prst="rect">
            <a:avLst/>
          </a:prstGeom>
          <a:noFill/>
          <a:ln/>
        </p:spPr>
        <p:txBody>
          <a:bodyPr wrap="square" lIns="0" tIns="0" rIns="0" bIns="0" rtlCol="0" anchor="ctr"/>
          <a:lstStyle/>
          <a:p>
            <a:pPr marL="0" indent="0">
              <a:buNone/>
            </a:pPr>
            <a:r>
              <a:rPr lang="en-US" sz="2000" i="1" dirty="0">
                <a:solidFill>
                  <a:srgbClr val="CADCFC"/>
                </a:solidFill>
                <a:latin typeface="Cambria" pitchFamily="34" charset="0"/>
                <a:ea typeface="Cambria" pitchFamily="34" charset="-122"/>
                <a:cs typeface="Cambria" pitchFamily="34" charset="-120"/>
              </a:rPr>
              <a:t>“With treatment options for SPMS almost non-existent, and the one licensed drug something I couldn’t tolerate — joining this trial felt like a no-brainer.”</a:t>
            </a:r>
            <a:endParaRPr lang="en-US" sz="2000" dirty="0"/>
          </a:p>
        </p:txBody>
      </p:sp>
      <p:sp>
        <p:nvSpPr>
          <p:cNvPr id="6" name="Shape 4"/>
          <p:cNvSpPr/>
          <p:nvPr/>
        </p:nvSpPr>
        <p:spPr>
          <a:xfrm>
            <a:off x="548640" y="4206240"/>
            <a:ext cx="3429000" cy="1371600"/>
          </a:xfrm>
          <a:prstGeom prst="roundRect">
            <a:avLst>
              <a:gd name="adj" fmla="val 6667"/>
            </a:avLst>
          </a:prstGeom>
          <a:solidFill>
            <a:srgbClr val="0E2238"/>
          </a:solidFill>
          <a:ln w="12700">
            <a:solidFill>
              <a:srgbClr val="3E7C89"/>
            </a:solidFill>
            <a:prstDash val="solid"/>
          </a:ln>
        </p:spPr>
        <p:txBody>
          <a:bodyPr/>
          <a:lstStyle/>
          <a:p>
            <a:endParaRPr lang="en-US"/>
          </a:p>
        </p:txBody>
      </p:sp>
      <p:sp>
        <p:nvSpPr>
          <p:cNvPr id="7" name="Shape 5"/>
          <p:cNvSpPr/>
          <p:nvPr/>
        </p:nvSpPr>
        <p:spPr>
          <a:xfrm>
            <a:off x="777240" y="4434840"/>
            <a:ext cx="457200" cy="457200"/>
          </a:xfrm>
          <a:prstGeom prst="ellipse">
            <a:avLst/>
          </a:prstGeom>
          <a:solidFill>
            <a:srgbClr val="F2994A"/>
          </a:solidFill>
          <a:ln/>
        </p:spPr>
        <p:txBody>
          <a:bodyPr/>
          <a:lstStyle/>
          <a:p>
            <a:endParaRPr lang="en-US"/>
          </a:p>
        </p:txBody>
      </p:sp>
      <p:sp>
        <p:nvSpPr>
          <p:cNvPr id="8" name="Text 6"/>
          <p:cNvSpPr txBox="1"/>
          <p:nvPr/>
        </p:nvSpPr>
        <p:spPr>
          <a:xfrm>
            <a:off x="777240" y="4434840"/>
            <a:ext cx="457200" cy="457200"/>
          </a:xfrm>
          <a:prstGeom prst="rect">
            <a:avLst/>
          </a:prstGeom>
          <a:noFill/>
          <a:ln/>
        </p:spPr>
        <p:txBody>
          <a:bodyPr wrap="square" lIns="0" tIns="0" rIns="0" bIns="0" rtlCol="0" anchor="ctr"/>
          <a:lstStyle/>
          <a:p>
            <a:pPr marL="0" indent="0" algn="ctr">
              <a:buNone/>
            </a:pPr>
            <a:r>
              <a:rPr lang="en-US" sz="1400" b="1" dirty="0">
                <a:solidFill>
                  <a:srgbClr val="16324F"/>
                </a:solidFill>
                <a:latin typeface="Calibri" pitchFamily="34" charset="0"/>
                <a:ea typeface="Calibri" pitchFamily="34" charset="-122"/>
                <a:cs typeface="Calibri" pitchFamily="34" charset="-120"/>
              </a:rPr>
              <a:t>1</a:t>
            </a:r>
            <a:endParaRPr lang="en-US" sz="1400" dirty="0"/>
          </a:p>
        </p:txBody>
      </p:sp>
      <p:sp>
        <p:nvSpPr>
          <p:cNvPr id="9" name="Text 7"/>
          <p:cNvSpPr txBox="1"/>
          <p:nvPr/>
        </p:nvSpPr>
        <p:spPr>
          <a:xfrm>
            <a:off x="1371600" y="4343400"/>
            <a:ext cx="2468880" cy="10972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Open to both RRMS and SPMS</a:t>
            </a:r>
            <a:endParaRPr lang="en-US" sz="1350" dirty="0"/>
          </a:p>
        </p:txBody>
      </p:sp>
      <p:sp>
        <p:nvSpPr>
          <p:cNvPr id="10" name="Shape 8"/>
          <p:cNvSpPr/>
          <p:nvPr/>
        </p:nvSpPr>
        <p:spPr>
          <a:xfrm>
            <a:off x="4160520" y="4206240"/>
            <a:ext cx="3429000" cy="1371600"/>
          </a:xfrm>
          <a:prstGeom prst="roundRect">
            <a:avLst>
              <a:gd name="adj" fmla="val 6667"/>
            </a:avLst>
          </a:prstGeom>
          <a:solidFill>
            <a:srgbClr val="0E2238"/>
          </a:solidFill>
          <a:ln w="12700">
            <a:solidFill>
              <a:srgbClr val="3E7C89"/>
            </a:solidFill>
            <a:prstDash val="solid"/>
          </a:ln>
        </p:spPr>
        <p:txBody>
          <a:bodyPr/>
          <a:lstStyle/>
          <a:p>
            <a:endParaRPr lang="en-US"/>
          </a:p>
        </p:txBody>
      </p:sp>
      <p:sp>
        <p:nvSpPr>
          <p:cNvPr id="11" name="Shape 9"/>
          <p:cNvSpPr/>
          <p:nvPr/>
        </p:nvSpPr>
        <p:spPr>
          <a:xfrm>
            <a:off x="4389120" y="4434840"/>
            <a:ext cx="457200" cy="457200"/>
          </a:xfrm>
          <a:prstGeom prst="ellipse">
            <a:avLst/>
          </a:prstGeom>
          <a:solidFill>
            <a:srgbClr val="F2994A"/>
          </a:solidFill>
          <a:ln/>
        </p:spPr>
        <p:txBody>
          <a:bodyPr/>
          <a:lstStyle/>
          <a:p>
            <a:endParaRPr lang="en-US"/>
          </a:p>
        </p:txBody>
      </p:sp>
      <p:sp>
        <p:nvSpPr>
          <p:cNvPr id="12" name="Text 10"/>
          <p:cNvSpPr txBox="1"/>
          <p:nvPr/>
        </p:nvSpPr>
        <p:spPr>
          <a:xfrm>
            <a:off x="4389120" y="4434840"/>
            <a:ext cx="457200" cy="457200"/>
          </a:xfrm>
          <a:prstGeom prst="rect">
            <a:avLst/>
          </a:prstGeom>
          <a:noFill/>
          <a:ln/>
        </p:spPr>
        <p:txBody>
          <a:bodyPr wrap="square" lIns="0" tIns="0" rIns="0" bIns="0" rtlCol="0" anchor="ctr"/>
          <a:lstStyle/>
          <a:p>
            <a:pPr marL="0" indent="0" algn="ctr">
              <a:buNone/>
            </a:pPr>
            <a:r>
              <a:rPr lang="en-US" sz="1400" b="1" dirty="0">
                <a:solidFill>
                  <a:srgbClr val="16324F"/>
                </a:solidFill>
                <a:latin typeface="Calibri" pitchFamily="34" charset="0"/>
                <a:ea typeface="Calibri" pitchFamily="34" charset="-122"/>
                <a:cs typeface="Calibri" pitchFamily="34" charset="-120"/>
              </a:rPr>
              <a:t>2</a:t>
            </a:r>
            <a:endParaRPr lang="en-US" sz="1400" dirty="0"/>
          </a:p>
        </p:txBody>
      </p:sp>
      <p:sp>
        <p:nvSpPr>
          <p:cNvPr id="13" name="Text 11"/>
          <p:cNvSpPr txBox="1"/>
          <p:nvPr/>
        </p:nvSpPr>
        <p:spPr>
          <a:xfrm>
            <a:off x="4983480" y="4343400"/>
            <a:ext cx="2468880" cy="10972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Aims for remission, not just slowing symptoms</a:t>
            </a:r>
            <a:endParaRPr lang="en-US" sz="1350" dirty="0"/>
          </a:p>
        </p:txBody>
      </p:sp>
      <p:sp>
        <p:nvSpPr>
          <p:cNvPr id="14" name="Shape 12"/>
          <p:cNvSpPr/>
          <p:nvPr/>
        </p:nvSpPr>
        <p:spPr>
          <a:xfrm>
            <a:off x="7772400" y="4206240"/>
            <a:ext cx="3429000" cy="1371600"/>
          </a:xfrm>
          <a:prstGeom prst="roundRect">
            <a:avLst>
              <a:gd name="adj" fmla="val 6667"/>
            </a:avLst>
          </a:prstGeom>
          <a:solidFill>
            <a:srgbClr val="0E2238"/>
          </a:solidFill>
          <a:ln w="12700">
            <a:solidFill>
              <a:srgbClr val="3E7C89"/>
            </a:solidFill>
            <a:prstDash val="solid"/>
          </a:ln>
        </p:spPr>
        <p:txBody>
          <a:bodyPr/>
          <a:lstStyle/>
          <a:p>
            <a:endParaRPr lang="en-US"/>
          </a:p>
        </p:txBody>
      </p:sp>
      <p:sp>
        <p:nvSpPr>
          <p:cNvPr id="15" name="Shape 13"/>
          <p:cNvSpPr/>
          <p:nvPr/>
        </p:nvSpPr>
        <p:spPr>
          <a:xfrm>
            <a:off x="8001000" y="4434840"/>
            <a:ext cx="457200" cy="457200"/>
          </a:xfrm>
          <a:prstGeom prst="ellipse">
            <a:avLst/>
          </a:prstGeom>
          <a:solidFill>
            <a:srgbClr val="F2994A"/>
          </a:solidFill>
          <a:ln/>
        </p:spPr>
        <p:txBody>
          <a:bodyPr/>
          <a:lstStyle/>
          <a:p>
            <a:endParaRPr lang="en-US"/>
          </a:p>
        </p:txBody>
      </p:sp>
      <p:sp>
        <p:nvSpPr>
          <p:cNvPr id="16" name="Text 14"/>
          <p:cNvSpPr txBox="1"/>
          <p:nvPr/>
        </p:nvSpPr>
        <p:spPr>
          <a:xfrm>
            <a:off x="8001000" y="4434840"/>
            <a:ext cx="457200" cy="457200"/>
          </a:xfrm>
          <a:prstGeom prst="rect">
            <a:avLst/>
          </a:prstGeom>
          <a:noFill/>
          <a:ln/>
        </p:spPr>
        <p:txBody>
          <a:bodyPr wrap="square" lIns="0" tIns="0" rIns="0" bIns="0" rtlCol="0" anchor="ctr"/>
          <a:lstStyle/>
          <a:p>
            <a:pPr marL="0" indent="0" algn="ctr">
              <a:buNone/>
            </a:pPr>
            <a:r>
              <a:rPr lang="en-US" sz="1400" b="1" dirty="0">
                <a:solidFill>
                  <a:srgbClr val="16324F"/>
                </a:solidFill>
                <a:latin typeface="Calibri" pitchFamily="34" charset="0"/>
                <a:ea typeface="Calibri" pitchFamily="34" charset="-122"/>
                <a:cs typeface="Calibri" pitchFamily="34" charset="-120"/>
              </a:rPr>
              <a:t>3</a:t>
            </a:r>
            <a:endParaRPr lang="en-US" sz="1400" dirty="0"/>
          </a:p>
        </p:txBody>
      </p:sp>
      <p:sp>
        <p:nvSpPr>
          <p:cNvPr id="17" name="Text 15"/>
          <p:cNvSpPr txBox="1"/>
          <p:nvPr/>
        </p:nvSpPr>
        <p:spPr>
          <a:xfrm>
            <a:off x="8595360" y="4343400"/>
            <a:ext cx="2468880" cy="1097280"/>
          </a:xfrm>
          <a:prstGeom prst="rect">
            <a:avLst/>
          </a:prstGeom>
          <a:noFill/>
          <a:ln/>
        </p:spPr>
        <p:txBody>
          <a:bodyPr wrap="square" lIns="0" tIns="0" rIns="0" bIns="0" rtlCol="0" anchor="ctr"/>
          <a:lstStyle/>
          <a:p>
            <a:pPr marL="0" indent="0">
              <a:buNone/>
            </a:pPr>
            <a:r>
              <a:rPr lang="en-US" sz="1350" dirty="0">
                <a:solidFill>
                  <a:srgbClr val="FFFFFF"/>
                </a:solidFill>
                <a:latin typeface="Calibri" pitchFamily="34" charset="0"/>
                <a:ea typeface="Calibri" pitchFamily="34" charset="-122"/>
                <a:cs typeface="Calibri" pitchFamily="34" charset="-120"/>
              </a:rPr>
              <a:t>A chance to influence future SPMS treatment</a:t>
            </a:r>
            <a:endParaRPr lang="en-US" sz="1350" dirty="0"/>
          </a:p>
        </p:txBody>
      </p:sp>
      <p:sp>
        <p:nvSpPr>
          <p:cNvPr id="18" name="Text 16"/>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Getting Ready</a:t>
            </a:r>
            <a:endParaRPr lang="en-US" sz="3400" dirty="0"/>
          </a:p>
        </p:txBody>
      </p:sp>
      <p:sp>
        <p:nvSpPr>
          <p:cNvPr id="4" name="Shape 2"/>
          <p:cNvSpPr/>
          <p:nvPr/>
        </p:nvSpPr>
        <p:spPr>
          <a:xfrm>
            <a:off x="1234440" y="2468880"/>
            <a:ext cx="0" cy="3520440"/>
          </a:xfrm>
          <a:prstGeom prst="line">
            <a:avLst/>
          </a:prstGeom>
          <a:noFill/>
          <a:ln w="25400">
            <a:solidFill>
              <a:srgbClr val="D6DBDE"/>
            </a:solidFill>
            <a:prstDash val="solid"/>
          </a:ln>
        </p:spPr>
        <p:txBody>
          <a:bodyPr/>
          <a:lstStyle/>
          <a:p>
            <a:endParaRPr lang="en-US"/>
          </a:p>
        </p:txBody>
      </p:sp>
      <p:sp>
        <p:nvSpPr>
          <p:cNvPr id="5" name="Shape 3"/>
          <p:cNvSpPr/>
          <p:nvPr/>
        </p:nvSpPr>
        <p:spPr>
          <a:xfrm>
            <a:off x="1097280" y="2331720"/>
            <a:ext cx="274320" cy="274320"/>
          </a:xfrm>
          <a:prstGeom prst="ellipse">
            <a:avLst/>
          </a:prstGeom>
          <a:solidFill>
            <a:srgbClr val="3E7C89"/>
          </a:solidFill>
          <a:ln/>
        </p:spPr>
        <p:txBody>
          <a:bodyPr/>
          <a:lstStyle/>
          <a:p>
            <a:endParaRPr lang="en-US"/>
          </a:p>
        </p:txBody>
      </p:sp>
      <p:sp>
        <p:nvSpPr>
          <p:cNvPr id="6" name="Text 4"/>
          <p:cNvSpPr txBox="1"/>
          <p:nvPr/>
        </p:nvSpPr>
        <p:spPr>
          <a:xfrm>
            <a:off x="1691640" y="223113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Consultation</a:t>
            </a:r>
            <a:endParaRPr lang="en-US" sz="1500" dirty="0"/>
          </a:p>
        </p:txBody>
      </p:sp>
      <p:sp>
        <p:nvSpPr>
          <p:cNvPr id="7" name="Text 5"/>
          <p:cNvSpPr txBox="1"/>
          <p:nvPr/>
        </p:nvSpPr>
        <p:spPr>
          <a:xfrm>
            <a:off x="4480560" y="2231136"/>
            <a:ext cx="4023360" cy="91440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Meetings with the trial team to talk through the trial, its risks and potential benefits</a:t>
            </a:r>
            <a:endParaRPr lang="en-US" sz="1300" dirty="0"/>
          </a:p>
        </p:txBody>
      </p:sp>
      <p:sp>
        <p:nvSpPr>
          <p:cNvPr id="8" name="Shape 6"/>
          <p:cNvSpPr/>
          <p:nvPr/>
        </p:nvSpPr>
        <p:spPr>
          <a:xfrm>
            <a:off x="1097280" y="3566160"/>
            <a:ext cx="274320" cy="274320"/>
          </a:xfrm>
          <a:prstGeom prst="ellipse">
            <a:avLst/>
          </a:prstGeom>
          <a:solidFill>
            <a:srgbClr val="F2994A"/>
          </a:solidFill>
          <a:ln/>
        </p:spPr>
        <p:txBody>
          <a:bodyPr/>
          <a:lstStyle/>
          <a:p>
            <a:endParaRPr lang="en-US"/>
          </a:p>
        </p:txBody>
      </p:sp>
      <p:sp>
        <p:nvSpPr>
          <p:cNvPr id="9" name="Text 7"/>
          <p:cNvSpPr txBox="1"/>
          <p:nvPr/>
        </p:nvSpPr>
        <p:spPr>
          <a:xfrm>
            <a:off x="1691640" y="346557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Baseline tests</a:t>
            </a:r>
            <a:endParaRPr lang="en-US" sz="1500" dirty="0"/>
          </a:p>
        </p:txBody>
      </p:sp>
      <p:sp>
        <p:nvSpPr>
          <p:cNvPr id="10" name="Text 8"/>
          <p:cNvSpPr txBox="1"/>
          <p:nvPr/>
        </p:nvSpPr>
        <p:spPr>
          <a:xfrm>
            <a:off x="4480560" y="3465576"/>
            <a:ext cx="4023360" cy="91440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Bloods, ECG, height, weight and other checks to confirm eligibility</a:t>
            </a:r>
            <a:endParaRPr lang="en-US" sz="1300" dirty="0"/>
          </a:p>
        </p:txBody>
      </p:sp>
      <p:sp>
        <p:nvSpPr>
          <p:cNvPr id="11" name="Shape 9"/>
          <p:cNvSpPr/>
          <p:nvPr/>
        </p:nvSpPr>
        <p:spPr>
          <a:xfrm>
            <a:off x="1097280" y="4800600"/>
            <a:ext cx="274320" cy="274320"/>
          </a:xfrm>
          <a:prstGeom prst="ellipse">
            <a:avLst/>
          </a:prstGeom>
          <a:solidFill>
            <a:srgbClr val="3E7C89"/>
          </a:solidFill>
          <a:ln/>
        </p:spPr>
        <p:txBody>
          <a:bodyPr/>
          <a:lstStyle/>
          <a:p>
            <a:endParaRPr lang="en-US"/>
          </a:p>
        </p:txBody>
      </p:sp>
      <p:sp>
        <p:nvSpPr>
          <p:cNvPr id="12" name="Text 10"/>
          <p:cNvSpPr txBox="1"/>
          <p:nvPr/>
        </p:nvSpPr>
        <p:spPr>
          <a:xfrm>
            <a:off x="1691640" y="470001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T-cell collection</a:t>
            </a:r>
          </a:p>
          <a:p>
            <a:r>
              <a:rPr lang="en-GB" sz="1500" b="1" dirty="0"/>
              <a:t>(Leukapheresis)</a:t>
            </a:r>
          </a:p>
          <a:p>
            <a:pPr marL="0" indent="0">
              <a:buNone/>
            </a:pPr>
            <a:endParaRPr lang="en-US" sz="1500" dirty="0"/>
          </a:p>
        </p:txBody>
      </p:sp>
      <p:sp>
        <p:nvSpPr>
          <p:cNvPr id="13" name="Text 11"/>
          <p:cNvSpPr txBox="1"/>
          <p:nvPr/>
        </p:nvSpPr>
        <p:spPr>
          <a:xfrm>
            <a:off x="4480560" y="4700016"/>
            <a:ext cx="4023360" cy="91440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A central line was inserted into my groin and attached to a machine that filtered my blood and collected the cells needed — about 6 hours, and I was wiped out afterwards</a:t>
            </a:r>
            <a:endParaRPr lang="en-US" sz="1300" dirty="0"/>
          </a:p>
        </p:txBody>
      </p:sp>
      <p:pic>
        <p:nvPicPr>
          <p:cNvPr id="14" name="Image 0" descr="/home/claude/pptx_build/assets/apheresis_bedside.jpg"/>
          <p:cNvPicPr>
            <a:picLocks noChangeAspect="1"/>
          </p:cNvPicPr>
          <p:nvPr/>
        </p:nvPicPr>
        <p:blipFill>
          <a:blip r:embed="rId3"/>
          <a:srcRect/>
          <a:stretch/>
        </p:blipFill>
        <p:spPr>
          <a:xfrm>
            <a:off x="8869680" y="3108960"/>
            <a:ext cx="1371600" cy="1828800"/>
          </a:xfrm>
          <a:prstGeom prst="rect">
            <a:avLst/>
          </a:prstGeom>
        </p:spPr>
      </p:pic>
      <p:sp>
        <p:nvSpPr>
          <p:cNvPr id="15" name="Shape 12"/>
          <p:cNvSpPr/>
          <p:nvPr/>
        </p:nvSpPr>
        <p:spPr>
          <a:xfrm>
            <a:off x="8869680" y="3108960"/>
            <a:ext cx="1371600" cy="1828800"/>
          </a:xfrm>
          <a:prstGeom prst="rect">
            <a:avLst/>
          </a:prstGeom>
          <a:ln w="19050">
            <a:solidFill>
              <a:srgbClr val="F4F5F6"/>
            </a:solidFill>
            <a:prstDash val="solid"/>
          </a:ln>
        </p:spPr>
        <p:txBody>
          <a:bodyPr/>
          <a:lstStyle/>
          <a:p>
            <a:endParaRPr lang="en-US"/>
          </a:p>
        </p:txBody>
      </p:sp>
      <p:pic>
        <p:nvPicPr>
          <p:cNvPr id="16" name="Image 1" descr="/home/claude/pptx_build/assets/apheresis_machine.jpg"/>
          <p:cNvPicPr>
            <a:picLocks noChangeAspect="1"/>
          </p:cNvPicPr>
          <p:nvPr/>
        </p:nvPicPr>
        <p:blipFill>
          <a:blip r:embed="rId4"/>
          <a:srcRect/>
          <a:stretch/>
        </p:blipFill>
        <p:spPr>
          <a:xfrm>
            <a:off x="10378440" y="3108960"/>
            <a:ext cx="1371600" cy="1828800"/>
          </a:xfrm>
          <a:prstGeom prst="rect">
            <a:avLst/>
          </a:prstGeom>
        </p:spPr>
      </p:pic>
      <p:sp>
        <p:nvSpPr>
          <p:cNvPr id="17" name="Shape 13"/>
          <p:cNvSpPr/>
          <p:nvPr/>
        </p:nvSpPr>
        <p:spPr>
          <a:xfrm>
            <a:off x="10378440" y="3108960"/>
            <a:ext cx="1371600" cy="1828800"/>
          </a:xfrm>
          <a:prstGeom prst="rect">
            <a:avLst/>
          </a:prstGeom>
          <a:ln w="19050">
            <a:solidFill>
              <a:srgbClr val="F4F5F6"/>
            </a:solidFill>
            <a:prstDash val="solid"/>
          </a:ln>
        </p:spPr>
        <p:txBody>
          <a:bodyPr/>
          <a:lstStyle/>
          <a:p>
            <a:endParaRPr lang="en-US"/>
          </a:p>
        </p:txBody>
      </p:sp>
      <p:sp>
        <p:nvSpPr>
          <p:cNvPr id="18" name="Text 14"/>
          <p:cNvSpPr txBox="1"/>
          <p:nvPr/>
        </p:nvSpPr>
        <p:spPr>
          <a:xfrm>
            <a:off x="8869680" y="4992624"/>
            <a:ext cx="2880360" cy="274320"/>
          </a:xfrm>
          <a:prstGeom prst="rect">
            <a:avLst/>
          </a:prstGeom>
          <a:noFill/>
          <a:ln/>
        </p:spPr>
        <p:txBody>
          <a:bodyPr wrap="square" lIns="0" tIns="0" rIns="0" bIns="0" rtlCol="0" anchor="ctr"/>
          <a:lstStyle/>
          <a:p>
            <a:pPr marL="0" indent="0" algn="ctr">
              <a:buNone/>
            </a:pPr>
            <a:r>
              <a:rPr lang="en-US" sz="1000" i="1" dirty="0">
                <a:solidFill>
                  <a:srgbClr val="3E7C89"/>
                </a:solidFill>
                <a:latin typeface="Calibri" pitchFamily="34" charset="0"/>
                <a:ea typeface="Calibri" pitchFamily="34" charset="-122"/>
                <a:cs typeface="Calibri" pitchFamily="34" charset="-120"/>
              </a:rPr>
              <a:t>The machine that collected my cells</a:t>
            </a:r>
            <a:endParaRPr lang="en-US" sz="1000" dirty="0"/>
          </a:p>
        </p:txBody>
      </p:sp>
      <p:sp>
        <p:nvSpPr>
          <p:cNvPr id="19" name="Text 15"/>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Admission — and a Setback</a:t>
            </a:r>
            <a:endParaRPr lang="en-US" sz="3400" dirty="0"/>
          </a:p>
        </p:txBody>
      </p:sp>
      <p:sp>
        <p:nvSpPr>
          <p:cNvPr id="4" name="Shape 2"/>
          <p:cNvSpPr/>
          <p:nvPr/>
        </p:nvSpPr>
        <p:spPr>
          <a:xfrm>
            <a:off x="1234440" y="2286000"/>
            <a:ext cx="0" cy="3657600"/>
          </a:xfrm>
          <a:prstGeom prst="line">
            <a:avLst/>
          </a:prstGeom>
          <a:noFill/>
          <a:ln w="25400">
            <a:solidFill>
              <a:srgbClr val="D6DBDE"/>
            </a:solidFill>
            <a:prstDash val="solid"/>
          </a:ln>
        </p:spPr>
        <p:txBody>
          <a:bodyPr/>
          <a:lstStyle/>
          <a:p>
            <a:endParaRPr lang="en-US"/>
          </a:p>
        </p:txBody>
      </p:sp>
      <p:sp>
        <p:nvSpPr>
          <p:cNvPr id="5" name="Shape 3"/>
          <p:cNvSpPr/>
          <p:nvPr/>
        </p:nvSpPr>
        <p:spPr>
          <a:xfrm>
            <a:off x="1097280" y="2148840"/>
            <a:ext cx="274320" cy="274320"/>
          </a:xfrm>
          <a:prstGeom prst="ellipse">
            <a:avLst/>
          </a:prstGeom>
          <a:solidFill>
            <a:srgbClr val="3E7C89"/>
          </a:solidFill>
          <a:ln/>
        </p:spPr>
        <p:txBody>
          <a:bodyPr/>
          <a:lstStyle/>
          <a:p>
            <a:endParaRPr lang="en-US"/>
          </a:p>
        </p:txBody>
      </p:sp>
      <p:sp>
        <p:nvSpPr>
          <p:cNvPr id="6" name="Text 4"/>
          <p:cNvSpPr txBox="1"/>
          <p:nvPr/>
        </p:nvSpPr>
        <p:spPr>
          <a:xfrm>
            <a:off x="1691640" y="204825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The wait</a:t>
            </a:r>
            <a:endParaRPr lang="en-US" sz="1500" dirty="0"/>
          </a:p>
        </p:txBody>
      </p:sp>
      <p:sp>
        <p:nvSpPr>
          <p:cNvPr id="7" name="Text 5"/>
          <p:cNvSpPr txBox="1"/>
          <p:nvPr/>
        </p:nvSpPr>
        <p:spPr>
          <a:xfrm>
            <a:off x="4480560" y="2048256"/>
            <a:ext cx="4572000" cy="82296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A couple of months later, the call came — my cells had been engineered abroad (sent to Germany and the US) and were ready</a:t>
            </a:r>
            <a:endParaRPr lang="en-US" sz="1300" dirty="0"/>
          </a:p>
        </p:txBody>
      </p:sp>
      <p:sp>
        <p:nvSpPr>
          <p:cNvPr id="8" name="Shape 6"/>
          <p:cNvSpPr/>
          <p:nvPr/>
        </p:nvSpPr>
        <p:spPr>
          <a:xfrm>
            <a:off x="1097280" y="3108960"/>
            <a:ext cx="274320" cy="274320"/>
          </a:xfrm>
          <a:prstGeom prst="ellipse">
            <a:avLst/>
          </a:prstGeom>
          <a:solidFill>
            <a:srgbClr val="F2994A"/>
          </a:solidFill>
          <a:ln/>
        </p:spPr>
        <p:txBody>
          <a:bodyPr/>
          <a:lstStyle/>
          <a:p>
            <a:endParaRPr lang="en-US"/>
          </a:p>
        </p:txBody>
      </p:sp>
      <p:sp>
        <p:nvSpPr>
          <p:cNvPr id="9" name="Text 7"/>
          <p:cNvSpPr txBox="1"/>
          <p:nvPr/>
        </p:nvSpPr>
        <p:spPr>
          <a:xfrm>
            <a:off x="1691640" y="300837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Admission</a:t>
            </a:r>
            <a:endParaRPr lang="en-US" sz="1500" dirty="0"/>
          </a:p>
        </p:txBody>
      </p:sp>
      <p:sp>
        <p:nvSpPr>
          <p:cNvPr id="10" name="Text 8"/>
          <p:cNvSpPr txBox="1"/>
          <p:nvPr/>
        </p:nvSpPr>
        <p:spPr>
          <a:xfrm>
            <a:off x="4480560" y="3008376"/>
            <a:ext cx="4572000" cy="82296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18 September: admitted to hospital with a suitcase, expecting to be away for at least a month</a:t>
            </a:r>
            <a:endParaRPr lang="en-US" sz="1300" dirty="0"/>
          </a:p>
        </p:txBody>
      </p:sp>
      <p:sp>
        <p:nvSpPr>
          <p:cNvPr id="11" name="Shape 9"/>
          <p:cNvSpPr/>
          <p:nvPr/>
        </p:nvSpPr>
        <p:spPr>
          <a:xfrm>
            <a:off x="1097280" y="4069080"/>
            <a:ext cx="274320" cy="274320"/>
          </a:xfrm>
          <a:prstGeom prst="ellipse">
            <a:avLst/>
          </a:prstGeom>
          <a:solidFill>
            <a:srgbClr val="3E7C89"/>
          </a:solidFill>
          <a:ln/>
        </p:spPr>
        <p:txBody>
          <a:bodyPr/>
          <a:lstStyle/>
          <a:p>
            <a:endParaRPr lang="en-US"/>
          </a:p>
        </p:txBody>
      </p:sp>
      <p:sp>
        <p:nvSpPr>
          <p:cNvPr id="12" name="Text 10"/>
          <p:cNvSpPr txBox="1"/>
          <p:nvPr/>
        </p:nvSpPr>
        <p:spPr>
          <a:xfrm>
            <a:off x="1691640" y="396849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PICC line</a:t>
            </a:r>
            <a:endParaRPr lang="en-US" sz="1500" dirty="0"/>
          </a:p>
        </p:txBody>
      </p:sp>
      <p:sp>
        <p:nvSpPr>
          <p:cNvPr id="13" name="Text 11"/>
          <p:cNvSpPr txBox="1"/>
          <p:nvPr/>
        </p:nvSpPr>
        <p:spPr>
          <a:xfrm>
            <a:off x="4480560" y="3968496"/>
            <a:ext cx="4572000" cy="82296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Inserted into my arm in theatre under local anaesthetic — around an hour</a:t>
            </a:r>
            <a:endParaRPr lang="en-US" sz="1300" dirty="0"/>
          </a:p>
        </p:txBody>
      </p:sp>
      <p:sp>
        <p:nvSpPr>
          <p:cNvPr id="14" name="Shape 12"/>
          <p:cNvSpPr/>
          <p:nvPr/>
        </p:nvSpPr>
        <p:spPr>
          <a:xfrm>
            <a:off x="1097280" y="5029200"/>
            <a:ext cx="274320" cy="274320"/>
          </a:xfrm>
          <a:prstGeom prst="ellipse">
            <a:avLst/>
          </a:prstGeom>
          <a:solidFill>
            <a:srgbClr val="B85C4A"/>
          </a:solidFill>
          <a:ln/>
        </p:spPr>
        <p:txBody>
          <a:bodyPr/>
          <a:lstStyle/>
          <a:p>
            <a:endParaRPr lang="en-US"/>
          </a:p>
        </p:txBody>
      </p:sp>
      <p:sp>
        <p:nvSpPr>
          <p:cNvPr id="15" name="Text 13"/>
          <p:cNvSpPr txBox="1"/>
          <p:nvPr/>
        </p:nvSpPr>
        <p:spPr>
          <a:xfrm>
            <a:off x="1691640" y="4928616"/>
            <a:ext cx="2651760" cy="54864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COVID setback</a:t>
            </a:r>
            <a:endParaRPr lang="en-US" sz="1500" dirty="0"/>
          </a:p>
        </p:txBody>
      </p:sp>
      <p:sp>
        <p:nvSpPr>
          <p:cNvPr id="16" name="Text 14"/>
          <p:cNvSpPr txBox="1"/>
          <p:nvPr/>
        </p:nvSpPr>
        <p:spPr>
          <a:xfrm>
            <a:off x="4480560" y="4928616"/>
            <a:ext cx="4572000" cy="82296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Back on the ward, the team came in wearing masks — I had COVID. Sent home to recover and wait for a new date</a:t>
            </a:r>
            <a:endParaRPr lang="en-US" sz="1300" dirty="0"/>
          </a:p>
        </p:txBody>
      </p:sp>
      <p:pic>
        <p:nvPicPr>
          <p:cNvPr id="17" name="Image 0" descr="/home/claude/pptx_build/assets/picc_line.jpg"/>
          <p:cNvPicPr>
            <a:picLocks noChangeAspect="1"/>
          </p:cNvPicPr>
          <p:nvPr/>
        </p:nvPicPr>
        <p:blipFill>
          <a:blip r:embed="rId3"/>
          <a:srcRect/>
          <a:stretch/>
        </p:blipFill>
        <p:spPr>
          <a:xfrm>
            <a:off x="9235440" y="3017520"/>
            <a:ext cx="2377440" cy="2377440"/>
          </a:xfrm>
          <a:prstGeom prst="rect">
            <a:avLst/>
          </a:prstGeom>
        </p:spPr>
      </p:pic>
      <p:sp>
        <p:nvSpPr>
          <p:cNvPr id="18" name="Shape 15"/>
          <p:cNvSpPr/>
          <p:nvPr/>
        </p:nvSpPr>
        <p:spPr>
          <a:xfrm>
            <a:off x="9235440" y="3017520"/>
            <a:ext cx="2377440" cy="2377440"/>
          </a:xfrm>
          <a:prstGeom prst="rect">
            <a:avLst/>
          </a:prstGeom>
          <a:ln w="19050">
            <a:solidFill>
              <a:srgbClr val="F4F5F6"/>
            </a:solidFill>
            <a:prstDash val="solid"/>
          </a:ln>
        </p:spPr>
        <p:txBody>
          <a:bodyPr/>
          <a:lstStyle/>
          <a:p>
            <a:endParaRPr lang="en-US"/>
          </a:p>
        </p:txBody>
      </p:sp>
      <p:sp>
        <p:nvSpPr>
          <p:cNvPr id="19" name="Text 16"/>
          <p:cNvSpPr txBox="1"/>
          <p:nvPr/>
        </p:nvSpPr>
        <p:spPr>
          <a:xfrm>
            <a:off x="9235440" y="5449824"/>
            <a:ext cx="2377440" cy="274320"/>
          </a:xfrm>
          <a:prstGeom prst="rect">
            <a:avLst/>
          </a:prstGeom>
          <a:noFill/>
          <a:ln/>
        </p:spPr>
        <p:txBody>
          <a:bodyPr wrap="square" lIns="0" tIns="0" rIns="0" bIns="0" rtlCol="0" anchor="ctr"/>
          <a:lstStyle/>
          <a:p>
            <a:pPr marL="0" indent="0" algn="ctr">
              <a:buNone/>
            </a:pPr>
            <a:r>
              <a:rPr lang="en-US" sz="1050" i="1" dirty="0">
                <a:solidFill>
                  <a:srgbClr val="3E7C89"/>
                </a:solidFill>
                <a:latin typeface="Calibri" pitchFamily="34" charset="0"/>
                <a:ea typeface="Calibri" pitchFamily="34" charset="-122"/>
                <a:cs typeface="Calibri" pitchFamily="34" charset="-120"/>
              </a:rPr>
              <a:t>PICC line ready</a:t>
            </a:r>
            <a:endParaRPr lang="en-US" sz="1050" dirty="0"/>
          </a:p>
        </p:txBody>
      </p:sp>
      <p:sp>
        <p:nvSpPr>
          <p:cNvPr id="20" name="Text 17"/>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Back for Treatment</a:t>
            </a:r>
            <a:endParaRPr lang="en-US" sz="3400" dirty="0"/>
          </a:p>
        </p:txBody>
      </p:sp>
      <p:sp>
        <p:nvSpPr>
          <p:cNvPr id="4" name="Shape 2"/>
          <p:cNvSpPr/>
          <p:nvPr/>
        </p:nvSpPr>
        <p:spPr>
          <a:xfrm>
            <a:off x="1234440" y="2468880"/>
            <a:ext cx="0" cy="3931920"/>
          </a:xfrm>
          <a:prstGeom prst="line">
            <a:avLst/>
          </a:prstGeom>
          <a:noFill/>
          <a:ln w="25400">
            <a:solidFill>
              <a:srgbClr val="D6DBDE"/>
            </a:solidFill>
            <a:prstDash val="solid"/>
          </a:ln>
        </p:spPr>
        <p:txBody>
          <a:bodyPr/>
          <a:lstStyle/>
          <a:p>
            <a:endParaRPr lang="en-US"/>
          </a:p>
        </p:txBody>
      </p:sp>
      <p:sp>
        <p:nvSpPr>
          <p:cNvPr id="5" name="Shape 3"/>
          <p:cNvSpPr/>
          <p:nvPr/>
        </p:nvSpPr>
        <p:spPr>
          <a:xfrm>
            <a:off x="1097280" y="2331720"/>
            <a:ext cx="274320" cy="274320"/>
          </a:xfrm>
          <a:prstGeom prst="ellipse">
            <a:avLst/>
          </a:prstGeom>
          <a:solidFill>
            <a:srgbClr val="3E7C89"/>
          </a:solidFill>
          <a:ln/>
        </p:spPr>
        <p:txBody>
          <a:bodyPr/>
          <a:lstStyle/>
          <a:p>
            <a:endParaRPr lang="en-US"/>
          </a:p>
        </p:txBody>
      </p:sp>
      <p:sp>
        <p:nvSpPr>
          <p:cNvPr id="6" name="Text 4"/>
          <p:cNvSpPr txBox="1"/>
          <p:nvPr/>
        </p:nvSpPr>
        <p:spPr>
          <a:xfrm>
            <a:off x="1691640" y="2231136"/>
            <a:ext cx="2651760" cy="50292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Readmission</a:t>
            </a:r>
            <a:endParaRPr lang="en-US" sz="1500" dirty="0"/>
          </a:p>
        </p:txBody>
      </p:sp>
      <p:sp>
        <p:nvSpPr>
          <p:cNvPr id="7" name="Text 5"/>
          <p:cNvSpPr txBox="1"/>
          <p:nvPr/>
        </p:nvSpPr>
        <p:spPr>
          <a:xfrm>
            <a:off x="4480560" y="2231136"/>
            <a:ext cx="4572000" cy="109728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Readmitted in October — about a month later than planned. My PICC line was still in, so I went straight into chemo</a:t>
            </a:r>
            <a:endParaRPr lang="en-US" sz="1300" dirty="0"/>
          </a:p>
        </p:txBody>
      </p:sp>
      <p:sp>
        <p:nvSpPr>
          <p:cNvPr id="8" name="Shape 6"/>
          <p:cNvSpPr/>
          <p:nvPr/>
        </p:nvSpPr>
        <p:spPr>
          <a:xfrm>
            <a:off x="1097280" y="3703320"/>
            <a:ext cx="274320" cy="274320"/>
          </a:xfrm>
          <a:prstGeom prst="ellipse">
            <a:avLst/>
          </a:prstGeom>
          <a:solidFill>
            <a:srgbClr val="F2994A"/>
          </a:solidFill>
          <a:ln/>
        </p:spPr>
        <p:txBody>
          <a:bodyPr/>
          <a:lstStyle/>
          <a:p>
            <a:endParaRPr lang="en-US"/>
          </a:p>
        </p:txBody>
      </p:sp>
      <p:sp>
        <p:nvSpPr>
          <p:cNvPr id="9" name="Text 7"/>
          <p:cNvSpPr txBox="1"/>
          <p:nvPr/>
        </p:nvSpPr>
        <p:spPr>
          <a:xfrm>
            <a:off x="1691640" y="3602736"/>
            <a:ext cx="2651760" cy="50292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Conditioning</a:t>
            </a:r>
            <a:endParaRPr lang="en-US" sz="1500" dirty="0"/>
          </a:p>
        </p:txBody>
      </p:sp>
      <p:sp>
        <p:nvSpPr>
          <p:cNvPr id="10" name="Text 8"/>
          <p:cNvSpPr txBox="1"/>
          <p:nvPr/>
        </p:nvSpPr>
        <p:spPr>
          <a:xfrm>
            <a:off x="4480560" y="3602736"/>
            <a:ext cx="4572000" cy="109728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Sent to the hospital's hotel, then back for round 1 of chemo (about 2 hours) before resting at the hotel — back again the next day for more. Afterwards: no shops or busy places, mask at all times</a:t>
            </a:r>
            <a:endParaRPr lang="en-US" sz="1300" dirty="0"/>
          </a:p>
        </p:txBody>
      </p:sp>
      <p:sp>
        <p:nvSpPr>
          <p:cNvPr id="11" name="Shape 9"/>
          <p:cNvSpPr/>
          <p:nvPr/>
        </p:nvSpPr>
        <p:spPr>
          <a:xfrm>
            <a:off x="1097280" y="5074920"/>
            <a:ext cx="274320" cy="274320"/>
          </a:xfrm>
          <a:prstGeom prst="ellipse">
            <a:avLst/>
          </a:prstGeom>
          <a:solidFill>
            <a:srgbClr val="3E7C89"/>
          </a:solidFill>
          <a:ln/>
        </p:spPr>
        <p:txBody>
          <a:bodyPr/>
          <a:lstStyle/>
          <a:p>
            <a:endParaRPr lang="en-US"/>
          </a:p>
        </p:txBody>
      </p:sp>
      <p:sp>
        <p:nvSpPr>
          <p:cNvPr id="12" name="Text 10"/>
          <p:cNvSpPr txBox="1"/>
          <p:nvPr/>
        </p:nvSpPr>
        <p:spPr>
          <a:xfrm>
            <a:off x="1691640" y="4974336"/>
            <a:ext cx="2651760" cy="502920"/>
          </a:xfrm>
          <a:prstGeom prst="rect">
            <a:avLst/>
          </a:prstGeom>
          <a:noFill/>
          <a:ln/>
        </p:spPr>
        <p:txBody>
          <a:bodyPr wrap="square" lIns="0" tIns="0" rIns="0" bIns="0" rtlCol="0" anchor="t"/>
          <a:lstStyle/>
          <a:p>
            <a:pPr marL="0" indent="0">
              <a:buNone/>
            </a:pPr>
            <a:r>
              <a:rPr lang="en-US" sz="1500" b="1" dirty="0">
                <a:solidFill>
                  <a:srgbClr val="16324F"/>
                </a:solidFill>
                <a:latin typeface="Calibri" pitchFamily="34" charset="0"/>
                <a:ea typeface="Calibri" pitchFamily="34" charset="-122"/>
                <a:cs typeface="Calibri" pitchFamily="34" charset="-120"/>
              </a:rPr>
              <a:t>Final checks</a:t>
            </a:r>
            <a:endParaRPr lang="en-US" sz="1500" dirty="0"/>
          </a:p>
        </p:txBody>
      </p:sp>
      <p:sp>
        <p:nvSpPr>
          <p:cNvPr id="13" name="Text 11"/>
          <p:cNvSpPr txBox="1"/>
          <p:nvPr/>
        </p:nvSpPr>
        <p:spPr>
          <a:xfrm>
            <a:off x="4480560" y="4974336"/>
            <a:ext cx="4572000" cy="1097280"/>
          </a:xfrm>
          <a:prstGeom prst="rect">
            <a:avLst/>
          </a:prstGeom>
          <a:noFill/>
          <a:ln/>
        </p:spPr>
        <p:txBody>
          <a:bodyPr wrap="square" lIns="0" tIns="0" rIns="0" bIns="0" rtlCol="0" anchor="t"/>
          <a:lstStyle/>
          <a:p>
            <a:pPr marL="0" indent="0">
              <a:buNone/>
            </a:pPr>
            <a:r>
              <a:rPr lang="en-US" sz="1300" dirty="0">
                <a:solidFill>
                  <a:srgbClr val="44505B"/>
                </a:solidFill>
                <a:latin typeface="Calibri" pitchFamily="34" charset="0"/>
                <a:ea typeface="Calibri" pitchFamily="34" charset="-122"/>
                <a:cs typeface="Calibri" pitchFamily="34" charset="-120"/>
              </a:rPr>
              <a:t>More bloods were taken to make sure I was fit to go ahead</a:t>
            </a:r>
            <a:endParaRPr lang="en-US" sz="1300" dirty="0"/>
          </a:p>
        </p:txBody>
      </p:sp>
      <p:pic>
        <p:nvPicPr>
          <p:cNvPr id="14" name="Image 0" descr="/home/claude/pptx_build/assets/hotel_room.jpg"/>
          <p:cNvPicPr>
            <a:picLocks noChangeAspect="1"/>
          </p:cNvPicPr>
          <p:nvPr/>
        </p:nvPicPr>
        <p:blipFill>
          <a:blip r:embed="rId3"/>
          <a:srcRect/>
          <a:stretch/>
        </p:blipFill>
        <p:spPr>
          <a:xfrm>
            <a:off x="9235440" y="3337560"/>
            <a:ext cx="2468880" cy="868680"/>
          </a:xfrm>
          <a:prstGeom prst="rect">
            <a:avLst/>
          </a:prstGeom>
        </p:spPr>
      </p:pic>
      <p:sp>
        <p:nvSpPr>
          <p:cNvPr id="15" name="Shape 12"/>
          <p:cNvSpPr/>
          <p:nvPr/>
        </p:nvSpPr>
        <p:spPr>
          <a:xfrm>
            <a:off x="9235440" y="3337560"/>
            <a:ext cx="2468880" cy="868680"/>
          </a:xfrm>
          <a:prstGeom prst="rect">
            <a:avLst/>
          </a:prstGeom>
          <a:ln w="19050">
            <a:solidFill>
              <a:srgbClr val="F4F5F6"/>
            </a:solidFill>
            <a:prstDash val="solid"/>
          </a:ln>
        </p:spPr>
        <p:txBody>
          <a:bodyPr/>
          <a:lstStyle/>
          <a:p>
            <a:endParaRPr lang="en-US"/>
          </a:p>
        </p:txBody>
      </p:sp>
      <p:pic>
        <p:nvPicPr>
          <p:cNvPr id="16" name="Image 1" descr="/home/claude/pptx_build/assets/hotel_view.jpg"/>
          <p:cNvPicPr>
            <a:picLocks noChangeAspect="1"/>
          </p:cNvPicPr>
          <p:nvPr/>
        </p:nvPicPr>
        <p:blipFill>
          <a:blip r:embed="rId4"/>
          <a:srcRect/>
          <a:stretch/>
        </p:blipFill>
        <p:spPr>
          <a:xfrm>
            <a:off x="9235440" y="4315968"/>
            <a:ext cx="2468880" cy="868680"/>
          </a:xfrm>
          <a:prstGeom prst="rect">
            <a:avLst/>
          </a:prstGeom>
        </p:spPr>
      </p:pic>
      <p:sp>
        <p:nvSpPr>
          <p:cNvPr id="17" name="Shape 13"/>
          <p:cNvSpPr/>
          <p:nvPr/>
        </p:nvSpPr>
        <p:spPr>
          <a:xfrm>
            <a:off x="9235440" y="4315968"/>
            <a:ext cx="2468880" cy="868680"/>
          </a:xfrm>
          <a:prstGeom prst="rect">
            <a:avLst/>
          </a:prstGeom>
          <a:ln w="19050">
            <a:solidFill>
              <a:srgbClr val="F4F5F6"/>
            </a:solidFill>
            <a:prstDash val="solid"/>
          </a:ln>
        </p:spPr>
        <p:txBody>
          <a:bodyPr/>
          <a:lstStyle/>
          <a:p>
            <a:endParaRPr lang="en-US"/>
          </a:p>
        </p:txBody>
      </p:sp>
      <p:sp>
        <p:nvSpPr>
          <p:cNvPr id="18" name="Text 14"/>
          <p:cNvSpPr txBox="1"/>
          <p:nvPr/>
        </p:nvSpPr>
        <p:spPr>
          <a:xfrm>
            <a:off x="9235440" y="5239512"/>
            <a:ext cx="2468880" cy="274320"/>
          </a:xfrm>
          <a:prstGeom prst="rect">
            <a:avLst/>
          </a:prstGeom>
          <a:noFill/>
          <a:ln/>
        </p:spPr>
        <p:txBody>
          <a:bodyPr wrap="square" lIns="0" tIns="0" rIns="0" bIns="0" rtlCol="0" anchor="ctr"/>
          <a:lstStyle/>
          <a:p>
            <a:pPr marL="0" indent="0" algn="ctr">
              <a:buNone/>
            </a:pPr>
            <a:r>
              <a:rPr lang="en-US" sz="1050" i="1" dirty="0">
                <a:solidFill>
                  <a:srgbClr val="3E7C89"/>
                </a:solidFill>
                <a:latin typeface="Calibri" pitchFamily="34" charset="0"/>
                <a:ea typeface="Calibri" pitchFamily="34" charset="-122"/>
                <a:cs typeface="Calibri" pitchFamily="34" charset="-120"/>
              </a:rPr>
              <a:t>The hospital's hotel</a:t>
            </a:r>
            <a:endParaRPr lang="en-US" sz="1050" dirty="0"/>
          </a:p>
        </p:txBody>
      </p:sp>
      <p:sp>
        <p:nvSpPr>
          <p:cNvPr id="19" name="Text 15"/>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An Unexpected Turn</a:t>
            </a:r>
            <a:endParaRPr lang="en-US" sz="3400" dirty="0"/>
          </a:p>
        </p:txBody>
      </p:sp>
      <p:sp>
        <p:nvSpPr>
          <p:cNvPr id="4" name="Shape 2"/>
          <p:cNvSpPr/>
          <p:nvPr/>
        </p:nvSpPr>
        <p:spPr>
          <a:xfrm>
            <a:off x="548640" y="1737360"/>
            <a:ext cx="3429000" cy="1371600"/>
          </a:xfrm>
          <a:prstGeom prst="roundRect">
            <a:avLst>
              <a:gd name="adj" fmla="val 6667"/>
            </a:avLst>
          </a:prstGeom>
          <a:solidFill>
            <a:srgbClr val="16324F"/>
          </a:solidFill>
          <a:ln/>
        </p:spPr>
        <p:txBody>
          <a:bodyPr/>
          <a:lstStyle/>
          <a:p>
            <a:endParaRPr lang="en-US"/>
          </a:p>
        </p:txBody>
      </p:sp>
      <p:sp>
        <p:nvSpPr>
          <p:cNvPr id="5" name="Text 3"/>
          <p:cNvSpPr txBox="1"/>
          <p:nvPr/>
        </p:nvSpPr>
        <p:spPr>
          <a:xfrm>
            <a:off x="822960" y="1901952"/>
            <a:ext cx="2880360" cy="3657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Day 1</a:t>
            </a:r>
            <a:endParaRPr lang="en-US" sz="1800" dirty="0"/>
          </a:p>
        </p:txBody>
      </p:sp>
      <p:sp>
        <p:nvSpPr>
          <p:cNvPr id="6" name="Text 4"/>
          <p:cNvSpPr txBox="1"/>
          <p:nvPr/>
        </p:nvSpPr>
        <p:spPr>
          <a:xfrm>
            <a:off x="822960" y="2286000"/>
            <a:ext cx="2880360" cy="731520"/>
          </a:xfrm>
          <a:prstGeom prst="rect">
            <a:avLst/>
          </a:prstGeom>
          <a:noFill/>
          <a:ln/>
        </p:spPr>
        <p:txBody>
          <a:bodyPr wrap="square" lIns="0" tIns="0" rIns="0" bIns="0" rtlCol="0" anchor="t"/>
          <a:lstStyle/>
          <a:p>
            <a:pPr marL="0" indent="0">
              <a:buNone/>
            </a:pPr>
            <a:r>
              <a:rPr lang="en-US" sz="1150" dirty="0">
                <a:solidFill>
                  <a:srgbClr val="F0F0F0"/>
                </a:solidFill>
                <a:latin typeface="Calibri" pitchFamily="34" charset="0"/>
                <a:ea typeface="Calibri" pitchFamily="34" charset="-122"/>
                <a:cs typeface="Calibri" pitchFamily="34" charset="-120"/>
              </a:rPr>
              <a:t>No effect at all</a:t>
            </a:r>
            <a:endParaRPr lang="en-US" sz="1150" dirty="0"/>
          </a:p>
        </p:txBody>
      </p:sp>
      <p:sp>
        <p:nvSpPr>
          <p:cNvPr id="7" name="Shape 5"/>
          <p:cNvSpPr/>
          <p:nvPr/>
        </p:nvSpPr>
        <p:spPr>
          <a:xfrm>
            <a:off x="4160520" y="1737360"/>
            <a:ext cx="3429000" cy="1371600"/>
          </a:xfrm>
          <a:prstGeom prst="roundRect">
            <a:avLst>
              <a:gd name="adj" fmla="val 6667"/>
            </a:avLst>
          </a:prstGeom>
          <a:solidFill>
            <a:srgbClr val="16324F"/>
          </a:solidFill>
          <a:ln/>
        </p:spPr>
        <p:txBody>
          <a:bodyPr/>
          <a:lstStyle/>
          <a:p>
            <a:endParaRPr lang="en-US"/>
          </a:p>
        </p:txBody>
      </p:sp>
      <p:sp>
        <p:nvSpPr>
          <p:cNvPr id="8" name="Text 6"/>
          <p:cNvSpPr txBox="1"/>
          <p:nvPr/>
        </p:nvSpPr>
        <p:spPr>
          <a:xfrm>
            <a:off x="4434840" y="1901952"/>
            <a:ext cx="2880360" cy="3657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Day 2</a:t>
            </a:r>
            <a:endParaRPr lang="en-US" sz="1800" dirty="0"/>
          </a:p>
        </p:txBody>
      </p:sp>
      <p:sp>
        <p:nvSpPr>
          <p:cNvPr id="9" name="Text 7"/>
          <p:cNvSpPr txBox="1"/>
          <p:nvPr/>
        </p:nvSpPr>
        <p:spPr>
          <a:xfrm>
            <a:off x="4434840" y="2286000"/>
            <a:ext cx="2880360" cy="731520"/>
          </a:xfrm>
          <a:prstGeom prst="rect">
            <a:avLst/>
          </a:prstGeom>
          <a:noFill/>
          <a:ln/>
        </p:spPr>
        <p:txBody>
          <a:bodyPr wrap="square" lIns="0" tIns="0" rIns="0" bIns="0" rtlCol="0" anchor="t"/>
          <a:lstStyle/>
          <a:p>
            <a:pPr marL="0" indent="0">
              <a:buNone/>
            </a:pPr>
            <a:r>
              <a:rPr lang="en-US" sz="1150" dirty="0">
                <a:solidFill>
                  <a:srgbClr val="F0F0F0"/>
                </a:solidFill>
                <a:latin typeface="Calibri" pitchFamily="34" charset="0"/>
                <a:ea typeface="Calibri" pitchFamily="34" charset="-122"/>
                <a:cs typeface="Calibri" pitchFamily="34" charset="-120"/>
              </a:rPr>
              <a:t>Exhausted, and mildly nauseous</a:t>
            </a:r>
            <a:endParaRPr lang="en-US" sz="1150" dirty="0"/>
          </a:p>
        </p:txBody>
      </p:sp>
      <p:sp>
        <p:nvSpPr>
          <p:cNvPr id="10" name="Shape 8"/>
          <p:cNvSpPr/>
          <p:nvPr/>
        </p:nvSpPr>
        <p:spPr>
          <a:xfrm>
            <a:off x="7772400" y="1737360"/>
            <a:ext cx="3429000" cy="1371600"/>
          </a:xfrm>
          <a:prstGeom prst="roundRect">
            <a:avLst>
              <a:gd name="adj" fmla="val 6667"/>
            </a:avLst>
          </a:prstGeom>
          <a:solidFill>
            <a:srgbClr val="B85C4A"/>
          </a:solidFill>
          <a:ln/>
        </p:spPr>
        <p:txBody>
          <a:bodyPr/>
          <a:lstStyle/>
          <a:p>
            <a:endParaRPr lang="en-US"/>
          </a:p>
        </p:txBody>
      </p:sp>
      <p:sp>
        <p:nvSpPr>
          <p:cNvPr id="11" name="Text 9"/>
          <p:cNvSpPr txBox="1"/>
          <p:nvPr/>
        </p:nvSpPr>
        <p:spPr>
          <a:xfrm>
            <a:off x="8046720" y="1901952"/>
            <a:ext cx="2880360" cy="365760"/>
          </a:xfrm>
          <a:prstGeom prst="rect">
            <a:avLst/>
          </a:prstGeom>
          <a:noFill/>
          <a:ln/>
        </p:spPr>
        <p:txBody>
          <a:bodyPr wrap="square" lIns="0" tIns="0" rIns="0" bIns="0" rtlCol="0" anchor="ctr"/>
          <a:lstStyle/>
          <a:p>
            <a:pPr marL="0" indent="0">
              <a:buNone/>
            </a:pPr>
            <a:r>
              <a:rPr lang="en-US" sz="1800" b="1" dirty="0">
                <a:solidFill>
                  <a:srgbClr val="FFFFFF"/>
                </a:solidFill>
                <a:latin typeface="Cambria" pitchFamily="34" charset="0"/>
                <a:ea typeface="Cambria" pitchFamily="34" charset="-122"/>
                <a:cs typeface="Cambria" pitchFamily="34" charset="-120"/>
              </a:rPr>
              <a:t>Day 3</a:t>
            </a:r>
            <a:endParaRPr lang="en-US" sz="1800" dirty="0"/>
          </a:p>
        </p:txBody>
      </p:sp>
      <p:sp>
        <p:nvSpPr>
          <p:cNvPr id="12" name="Text 10"/>
          <p:cNvSpPr txBox="1"/>
          <p:nvPr/>
        </p:nvSpPr>
        <p:spPr>
          <a:xfrm>
            <a:off x="8046720" y="2286000"/>
            <a:ext cx="2880360" cy="731520"/>
          </a:xfrm>
          <a:prstGeom prst="rect">
            <a:avLst/>
          </a:prstGeom>
          <a:noFill/>
          <a:ln/>
        </p:spPr>
        <p:txBody>
          <a:bodyPr wrap="square" lIns="0" tIns="0" rIns="0" bIns="0" rtlCol="0" anchor="t"/>
          <a:lstStyle/>
          <a:p>
            <a:pPr marL="0" indent="0">
              <a:buNone/>
            </a:pPr>
            <a:r>
              <a:rPr lang="en-US" sz="1150" dirty="0">
                <a:solidFill>
                  <a:srgbClr val="F0F0F0"/>
                </a:solidFill>
                <a:latin typeface="Calibri" pitchFamily="34" charset="0"/>
                <a:ea typeface="Calibri" pitchFamily="34" charset="-122"/>
                <a:cs typeface="Calibri" pitchFamily="34" charset="-120"/>
              </a:rPr>
              <a:t>Felt very unwell — had to lie down after chemo, then started being sick two hours later</a:t>
            </a:r>
            <a:endParaRPr lang="en-US" sz="1150" dirty="0"/>
          </a:p>
        </p:txBody>
      </p:sp>
      <p:sp>
        <p:nvSpPr>
          <p:cNvPr id="13" name="Shape 11"/>
          <p:cNvSpPr/>
          <p:nvPr/>
        </p:nvSpPr>
        <p:spPr>
          <a:xfrm>
            <a:off x="548640" y="3246120"/>
            <a:ext cx="10607040" cy="1325880"/>
          </a:xfrm>
          <a:prstGeom prst="roundRect">
            <a:avLst>
              <a:gd name="adj" fmla="val 6897"/>
            </a:avLst>
          </a:prstGeom>
          <a:solidFill>
            <a:srgbClr val="0E2238"/>
          </a:solidFill>
          <a:ln w="19050">
            <a:solidFill>
              <a:srgbClr val="B85C4A"/>
            </a:solidFill>
            <a:prstDash val="solid"/>
          </a:ln>
        </p:spPr>
        <p:txBody>
          <a:bodyPr/>
          <a:lstStyle/>
          <a:p>
            <a:endParaRPr lang="en-US"/>
          </a:p>
        </p:txBody>
      </p:sp>
      <p:sp>
        <p:nvSpPr>
          <p:cNvPr id="14" name="Text 12"/>
          <p:cNvSpPr txBox="1"/>
          <p:nvPr/>
        </p:nvSpPr>
        <p:spPr>
          <a:xfrm>
            <a:off x="868680" y="3246120"/>
            <a:ext cx="9966960" cy="1325880"/>
          </a:xfrm>
          <a:prstGeom prst="rect">
            <a:avLst/>
          </a:prstGeom>
          <a:noFill/>
          <a:ln/>
        </p:spPr>
        <p:txBody>
          <a:bodyPr wrap="square" lIns="0" tIns="0" rIns="0" bIns="0" rtlCol="0" anchor="ctr"/>
          <a:lstStyle/>
          <a:p>
            <a:pPr marL="0" indent="0">
              <a:buNone/>
            </a:pPr>
            <a:r>
              <a:rPr lang="en-US" sz="1350" i="1" dirty="0">
                <a:solidFill>
                  <a:srgbClr val="CADCFC"/>
                </a:solidFill>
                <a:latin typeface="Calibri" pitchFamily="34" charset="0"/>
                <a:ea typeface="Calibri" pitchFamily="34" charset="-122"/>
                <a:cs typeface="Calibri" pitchFamily="34" charset="-120"/>
              </a:rPr>
              <a:t>It got worse through the night. Alone in my room, faint and barely able to walk, I somehow made it back to the hospital while still being sick. They put me on a drip and admitted me immediately — not to the planned CAR-T unit, but to a ward in the main hospital tower.</a:t>
            </a:r>
            <a:endParaRPr lang="en-US" sz="1350" dirty="0"/>
          </a:p>
        </p:txBody>
      </p:sp>
      <p:sp>
        <p:nvSpPr>
          <p:cNvPr id="15" name="Text 13"/>
          <p:cNvSpPr txBox="1"/>
          <p:nvPr/>
        </p:nvSpPr>
        <p:spPr>
          <a:xfrm>
            <a:off x="548640" y="4709160"/>
            <a:ext cx="6675120" cy="1371600"/>
          </a:xfrm>
          <a:prstGeom prst="rect">
            <a:avLst/>
          </a:prstGeom>
          <a:noFill/>
          <a:ln/>
        </p:spPr>
        <p:txBody>
          <a:bodyPr wrap="square" lIns="0" tIns="0" rIns="0" bIns="0" rtlCol="0" anchor="ctr"/>
          <a:lstStyle/>
          <a:p>
            <a:pPr marL="0" indent="0">
              <a:buNone/>
            </a:pPr>
            <a:r>
              <a:rPr lang="en-US" sz="1700" i="1" dirty="0">
                <a:solidFill>
                  <a:srgbClr val="3E7C89"/>
                </a:solidFill>
                <a:latin typeface="Calibri" pitchFamily="34" charset="0"/>
                <a:ea typeface="Calibri" pitchFamily="34" charset="-122"/>
                <a:cs typeface="Calibri" pitchFamily="34" charset="-120"/>
              </a:rPr>
              <a:t>One silver lining — the new ward had a view right across London.</a:t>
            </a:r>
            <a:endParaRPr lang="en-US" sz="1700" dirty="0"/>
          </a:p>
        </p:txBody>
      </p:sp>
      <p:pic>
        <p:nvPicPr>
          <p:cNvPr id="16" name="Image 0" descr="/home/claude/pptx_build/assets/london_sunrise.jpg"/>
          <p:cNvPicPr>
            <a:picLocks noChangeAspect="1"/>
          </p:cNvPicPr>
          <p:nvPr/>
        </p:nvPicPr>
        <p:blipFill>
          <a:blip r:embed="rId3"/>
          <a:srcRect/>
          <a:stretch/>
        </p:blipFill>
        <p:spPr>
          <a:xfrm>
            <a:off x="7498080" y="4709160"/>
            <a:ext cx="3383280" cy="1417320"/>
          </a:xfrm>
          <a:prstGeom prst="rect">
            <a:avLst/>
          </a:prstGeom>
        </p:spPr>
      </p:pic>
      <p:sp>
        <p:nvSpPr>
          <p:cNvPr id="17" name="Shape 14"/>
          <p:cNvSpPr/>
          <p:nvPr/>
        </p:nvSpPr>
        <p:spPr>
          <a:xfrm>
            <a:off x="7498080" y="4709160"/>
            <a:ext cx="3383280" cy="1417320"/>
          </a:xfrm>
          <a:prstGeom prst="rect">
            <a:avLst/>
          </a:prstGeom>
          <a:ln w="19050">
            <a:solidFill>
              <a:srgbClr val="F4F5F6"/>
            </a:solidFill>
            <a:prstDash val="solid"/>
          </a:ln>
        </p:spPr>
        <p:txBody>
          <a:bodyPr/>
          <a:lstStyle/>
          <a:p>
            <a:endParaRPr lang="en-US"/>
          </a:p>
        </p:txBody>
      </p:sp>
      <p:sp>
        <p:nvSpPr>
          <p:cNvPr id="18" name="Text 15"/>
          <p:cNvSpPr txBox="1"/>
          <p:nvPr/>
        </p:nvSpPr>
        <p:spPr>
          <a:xfrm>
            <a:off x="7498080" y="6181344"/>
            <a:ext cx="3383280" cy="274320"/>
          </a:xfrm>
          <a:prstGeom prst="rect">
            <a:avLst/>
          </a:prstGeom>
          <a:noFill/>
          <a:ln/>
        </p:spPr>
        <p:txBody>
          <a:bodyPr wrap="square" lIns="0" tIns="0" rIns="0" bIns="0" rtlCol="0" anchor="ctr"/>
          <a:lstStyle/>
          <a:p>
            <a:pPr marL="0" indent="0" algn="ctr">
              <a:buNone/>
            </a:pPr>
            <a:r>
              <a:rPr lang="en-US" sz="1050" i="1" dirty="0">
                <a:solidFill>
                  <a:srgbClr val="3E7C89"/>
                </a:solidFill>
                <a:latin typeface="Calibri" pitchFamily="34" charset="0"/>
                <a:ea typeface="Calibri" pitchFamily="34" charset="-122"/>
                <a:cs typeface="Calibri" pitchFamily="34" charset="-120"/>
              </a:rPr>
              <a:t>The view from the tower</a:t>
            </a:r>
            <a:endParaRPr lang="en-US" sz="1050" dirty="0"/>
          </a:p>
        </p:txBody>
      </p:sp>
      <p:sp>
        <p:nvSpPr>
          <p:cNvPr id="19" name="Text 16"/>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Infusion Day</a:t>
            </a:r>
            <a:endParaRPr lang="en-US" sz="3400" dirty="0"/>
          </a:p>
        </p:txBody>
      </p:sp>
      <p:sp>
        <p:nvSpPr>
          <p:cNvPr id="4" name="Text 2"/>
          <p:cNvSpPr txBox="1"/>
          <p:nvPr/>
        </p:nvSpPr>
        <p:spPr>
          <a:xfrm>
            <a:off x="548640" y="1828800"/>
            <a:ext cx="10607040" cy="594360"/>
          </a:xfrm>
          <a:prstGeom prst="rect">
            <a:avLst/>
          </a:prstGeom>
          <a:noFill/>
          <a:ln/>
        </p:spPr>
        <p:txBody>
          <a:bodyPr wrap="square" lIns="0" tIns="0" rIns="0" bIns="0" rtlCol="0" anchor="ctr"/>
          <a:lstStyle/>
          <a:p>
            <a:pPr marL="0" indent="0">
              <a:buNone/>
            </a:pPr>
            <a:r>
              <a:rPr lang="en-US" sz="1500" dirty="0">
                <a:solidFill>
                  <a:srgbClr val="44505B"/>
                </a:solidFill>
                <a:latin typeface="Calibri" pitchFamily="34" charset="0"/>
                <a:ea typeface="Calibri" pitchFamily="34" charset="-122"/>
                <a:cs typeface="Calibri" pitchFamily="34" charset="-120"/>
              </a:rPr>
              <a:t>After a few rest days, it was time — the CAR-T cells were infused through a catheter (not the PICC line). The biggest day of the trial, over in moments.</a:t>
            </a:r>
            <a:endParaRPr lang="en-US" sz="1500" dirty="0"/>
          </a:p>
        </p:txBody>
      </p:sp>
      <p:sp>
        <p:nvSpPr>
          <p:cNvPr id="5" name="Shape 3"/>
          <p:cNvSpPr/>
          <p:nvPr/>
        </p:nvSpPr>
        <p:spPr>
          <a:xfrm>
            <a:off x="548640" y="2606040"/>
            <a:ext cx="3200400" cy="1508760"/>
          </a:xfrm>
          <a:prstGeom prst="roundRect">
            <a:avLst>
              <a:gd name="adj" fmla="val 4848"/>
            </a:avLst>
          </a:prstGeom>
          <a:solidFill>
            <a:srgbClr val="16324F"/>
          </a:solidFill>
          <a:ln/>
        </p:spPr>
        <p:txBody>
          <a:bodyPr/>
          <a:lstStyle/>
          <a:p>
            <a:endParaRPr lang="en-US"/>
          </a:p>
        </p:txBody>
      </p:sp>
      <p:sp>
        <p:nvSpPr>
          <p:cNvPr id="6" name="Text 4"/>
          <p:cNvSpPr txBox="1"/>
          <p:nvPr/>
        </p:nvSpPr>
        <p:spPr>
          <a:xfrm>
            <a:off x="713232" y="2715768"/>
            <a:ext cx="2871216" cy="365760"/>
          </a:xfrm>
          <a:prstGeom prst="rect">
            <a:avLst/>
          </a:prstGeom>
          <a:noFill/>
          <a:ln/>
        </p:spPr>
        <p:txBody>
          <a:bodyPr wrap="square" lIns="0" tIns="0" rIns="0" bIns="0" rtlCol="0" anchor="ctr"/>
          <a:lstStyle/>
          <a:p>
            <a:pPr marL="0" indent="0">
              <a:buNone/>
            </a:pPr>
            <a:r>
              <a:rPr lang="en-US" sz="1800" b="1" dirty="0">
                <a:solidFill>
                  <a:srgbClr val="3E7C89"/>
                </a:solidFill>
                <a:latin typeface="Cambria" pitchFamily="34" charset="0"/>
                <a:ea typeface="Cambria" pitchFamily="34" charset="-122"/>
                <a:cs typeface="Cambria" pitchFamily="34" charset="-120"/>
              </a:rPr>
              <a:t>01</a:t>
            </a:r>
            <a:endParaRPr lang="en-US" sz="1800" dirty="0"/>
          </a:p>
        </p:txBody>
      </p:sp>
      <p:sp>
        <p:nvSpPr>
          <p:cNvPr id="7" name="Text 5"/>
          <p:cNvSpPr txBox="1"/>
          <p:nvPr/>
        </p:nvSpPr>
        <p:spPr>
          <a:xfrm>
            <a:off x="713232" y="3081528"/>
            <a:ext cx="2871216" cy="3657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Frozen arrival</a:t>
            </a:r>
            <a:endParaRPr lang="en-US" sz="1450" dirty="0"/>
          </a:p>
        </p:txBody>
      </p:sp>
      <p:sp>
        <p:nvSpPr>
          <p:cNvPr id="8" name="Text 6"/>
          <p:cNvSpPr txBox="1"/>
          <p:nvPr/>
        </p:nvSpPr>
        <p:spPr>
          <a:xfrm>
            <a:off x="713232" y="3447288"/>
            <a:ext cx="2871216" cy="594360"/>
          </a:xfrm>
          <a:prstGeom prst="rect">
            <a:avLst/>
          </a:prstGeom>
          <a:noFill/>
          <a:ln/>
        </p:spPr>
        <p:txBody>
          <a:bodyPr wrap="square" lIns="0" tIns="0" rIns="0" bIns="0" rtlCol="0" anchor="t"/>
          <a:lstStyle/>
          <a:p>
            <a:pPr marL="0" indent="0">
              <a:buNone/>
            </a:pPr>
            <a:r>
              <a:rPr lang="en-US" sz="1050" dirty="0">
                <a:solidFill>
                  <a:srgbClr val="CADCFC"/>
                </a:solidFill>
                <a:latin typeface="Calibri" pitchFamily="34" charset="0"/>
                <a:ea typeface="Calibri" pitchFamily="34" charset="-122"/>
                <a:cs typeface="Calibri" pitchFamily="34" charset="-120"/>
              </a:rPr>
              <a:t>The cells arrived in a huge container, kept frozen</a:t>
            </a:r>
            <a:endParaRPr lang="en-US" sz="1050" dirty="0"/>
          </a:p>
        </p:txBody>
      </p:sp>
      <p:sp>
        <p:nvSpPr>
          <p:cNvPr id="9" name="Shape 7"/>
          <p:cNvSpPr/>
          <p:nvPr/>
        </p:nvSpPr>
        <p:spPr>
          <a:xfrm>
            <a:off x="3931920" y="2606040"/>
            <a:ext cx="3200400" cy="1508760"/>
          </a:xfrm>
          <a:prstGeom prst="roundRect">
            <a:avLst>
              <a:gd name="adj" fmla="val 4848"/>
            </a:avLst>
          </a:prstGeom>
          <a:solidFill>
            <a:srgbClr val="16324F"/>
          </a:solidFill>
          <a:ln/>
        </p:spPr>
        <p:txBody>
          <a:bodyPr/>
          <a:lstStyle/>
          <a:p>
            <a:endParaRPr lang="en-US"/>
          </a:p>
        </p:txBody>
      </p:sp>
      <p:sp>
        <p:nvSpPr>
          <p:cNvPr id="10" name="Text 8"/>
          <p:cNvSpPr txBox="1"/>
          <p:nvPr/>
        </p:nvSpPr>
        <p:spPr>
          <a:xfrm>
            <a:off x="4096512" y="2715768"/>
            <a:ext cx="2871216" cy="365760"/>
          </a:xfrm>
          <a:prstGeom prst="rect">
            <a:avLst/>
          </a:prstGeom>
          <a:noFill/>
          <a:ln/>
        </p:spPr>
        <p:txBody>
          <a:bodyPr wrap="square" lIns="0" tIns="0" rIns="0" bIns="0" rtlCol="0" anchor="ctr"/>
          <a:lstStyle/>
          <a:p>
            <a:pPr marL="0" indent="0">
              <a:buNone/>
            </a:pPr>
            <a:r>
              <a:rPr lang="en-US" sz="1800" b="1" dirty="0">
                <a:solidFill>
                  <a:srgbClr val="3E7C89"/>
                </a:solidFill>
                <a:latin typeface="Cambria" pitchFamily="34" charset="0"/>
                <a:ea typeface="Cambria" pitchFamily="34" charset="-122"/>
                <a:cs typeface="Cambria" pitchFamily="34" charset="-120"/>
              </a:rPr>
              <a:t>02</a:t>
            </a:r>
            <a:endParaRPr lang="en-US" sz="1800" dirty="0"/>
          </a:p>
        </p:txBody>
      </p:sp>
      <p:sp>
        <p:nvSpPr>
          <p:cNvPr id="11" name="Text 9"/>
          <p:cNvSpPr txBox="1"/>
          <p:nvPr/>
        </p:nvSpPr>
        <p:spPr>
          <a:xfrm>
            <a:off x="4096512" y="3081528"/>
            <a:ext cx="2871216" cy="3657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Careful handling</a:t>
            </a:r>
            <a:endParaRPr lang="en-US" sz="1450" dirty="0"/>
          </a:p>
        </p:txBody>
      </p:sp>
      <p:sp>
        <p:nvSpPr>
          <p:cNvPr id="12" name="Text 10"/>
          <p:cNvSpPr txBox="1"/>
          <p:nvPr/>
        </p:nvSpPr>
        <p:spPr>
          <a:xfrm>
            <a:off x="4096512" y="3447288"/>
            <a:ext cx="2871216" cy="594360"/>
          </a:xfrm>
          <a:prstGeom prst="rect">
            <a:avLst/>
          </a:prstGeom>
          <a:noFill/>
          <a:ln/>
        </p:spPr>
        <p:txBody>
          <a:bodyPr wrap="square" lIns="0" tIns="0" rIns="0" bIns="0" rtlCol="0" anchor="t"/>
          <a:lstStyle/>
          <a:p>
            <a:pPr marL="0" indent="0">
              <a:buNone/>
            </a:pPr>
            <a:r>
              <a:rPr lang="en-US" sz="1050" dirty="0">
                <a:solidFill>
                  <a:srgbClr val="CADCFC"/>
                </a:solidFill>
                <a:latin typeface="Calibri" pitchFamily="34" charset="0"/>
                <a:ea typeface="Calibri" pitchFamily="34" charset="-122"/>
                <a:cs typeface="Calibri" pitchFamily="34" charset="-120"/>
              </a:rPr>
              <a:t>The nurse put on special gloves to remove the vial of cells</a:t>
            </a:r>
            <a:endParaRPr lang="en-US" sz="1050" dirty="0"/>
          </a:p>
        </p:txBody>
      </p:sp>
      <p:sp>
        <p:nvSpPr>
          <p:cNvPr id="13" name="Shape 11"/>
          <p:cNvSpPr/>
          <p:nvPr/>
        </p:nvSpPr>
        <p:spPr>
          <a:xfrm>
            <a:off x="548640" y="4251960"/>
            <a:ext cx="3200400" cy="1508760"/>
          </a:xfrm>
          <a:prstGeom prst="roundRect">
            <a:avLst>
              <a:gd name="adj" fmla="val 4848"/>
            </a:avLst>
          </a:prstGeom>
          <a:solidFill>
            <a:srgbClr val="16324F"/>
          </a:solidFill>
          <a:ln/>
        </p:spPr>
        <p:txBody>
          <a:bodyPr/>
          <a:lstStyle/>
          <a:p>
            <a:endParaRPr lang="en-US"/>
          </a:p>
        </p:txBody>
      </p:sp>
      <p:sp>
        <p:nvSpPr>
          <p:cNvPr id="14" name="Text 12"/>
          <p:cNvSpPr txBox="1"/>
          <p:nvPr/>
        </p:nvSpPr>
        <p:spPr>
          <a:xfrm>
            <a:off x="713232" y="4361688"/>
            <a:ext cx="2871216" cy="365760"/>
          </a:xfrm>
          <a:prstGeom prst="rect">
            <a:avLst/>
          </a:prstGeom>
          <a:noFill/>
          <a:ln/>
        </p:spPr>
        <p:txBody>
          <a:bodyPr wrap="square" lIns="0" tIns="0" rIns="0" bIns="0" rtlCol="0" anchor="ctr"/>
          <a:lstStyle/>
          <a:p>
            <a:pPr marL="0" indent="0">
              <a:buNone/>
            </a:pPr>
            <a:r>
              <a:rPr lang="en-US" sz="1800" b="1" dirty="0">
                <a:solidFill>
                  <a:srgbClr val="3E7C89"/>
                </a:solidFill>
                <a:latin typeface="Cambria" pitchFamily="34" charset="0"/>
                <a:ea typeface="Cambria" pitchFamily="34" charset="-122"/>
                <a:cs typeface="Cambria" pitchFamily="34" charset="-120"/>
              </a:rPr>
              <a:t>03</a:t>
            </a:r>
            <a:endParaRPr lang="en-US" sz="1800" dirty="0"/>
          </a:p>
        </p:txBody>
      </p:sp>
      <p:sp>
        <p:nvSpPr>
          <p:cNvPr id="15" name="Text 13"/>
          <p:cNvSpPr txBox="1"/>
          <p:nvPr/>
        </p:nvSpPr>
        <p:spPr>
          <a:xfrm>
            <a:off x="713232" y="4727448"/>
            <a:ext cx="2871216" cy="3657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The infusion</a:t>
            </a:r>
            <a:endParaRPr lang="en-US" sz="1450" dirty="0"/>
          </a:p>
        </p:txBody>
      </p:sp>
      <p:sp>
        <p:nvSpPr>
          <p:cNvPr id="16" name="Text 14"/>
          <p:cNvSpPr txBox="1"/>
          <p:nvPr/>
        </p:nvSpPr>
        <p:spPr>
          <a:xfrm>
            <a:off x="713232" y="5093208"/>
            <a:ext cx="2871216" cy="594360"/>
          </a:xfrm>
          <a:prstGeom prst="rect">
            <a:avLst/>
          </a:prstGeom>
          <a:noFill/>
          <a:ln/>
        </p:spPr>
        <p:txBody>
          <a:bodyPr wrap="square" lIns="0" tIns="0" rIns="0" bIns="0" rtlCol="0" anchor="t"/>
          <a:lstStyle/>
          <a:p>
            <a:pPr marL="0" indent="0">
              <a:buNone/>
            </a:pPr>
            <a:r>
              <a:rPr lang="en-US" sz="1050" dirty="0">
                <a:solidFill>
                  <a:srgbClr val="CADCFC"/>
                </a:solidFill>
                <a:latin typeface="Calibri" pitchFamily="34" charset="0"/>
                <a:ea typeface="Calibri" pitchFamily="34" charset="-122"/>
                <a:cs typeface="Calibri" pitchFamily="34" charset="-120"/>
              </a:rPr>
              <a:t>A very small amount of clear liquid was injected into the cannula</a:t>
            </a:r>
            <a:endParaRPr lang="en-US" sz="1050" dirty="0"/>
          </a:p>
        </p:txBody>
      </p:sp>
      <p:sp>
        <p:nvSpPr>
          <p:cNvPr id="17" name="Shape 15"/>
          <p:cNvSpPr/>
          <p:nvPr/>
        </p:nvSpPr>
        <p:spPr>
          <a:xfrm>
            <a:off x="3931920" y="4251960"/>
            <a:ext cx="3200400" cy="1508760"/>
          </a:xfrm>
          <a:prstGeom prst="roundRect">
            <a:avLst>
              <a:gd name="adj" fmla="val 4848"/>
            </a:avLst>
          </a:prstGeom>
          <a:solidFill>
            <a:srgbClr val="F2994A"/>
          </a:solidFill>
          <a:ln/>
        </p:spPr>
        <p:txBody>
          <a:bodyPr/>
          <a:lstStyle/>
          <a:p>
            <a:endParaRPr lang="en-US"/>
          </a:p>
        </p:txBody>
      </p:sp>
      <p:sp>
        <p:nvSpPr>
          <p:cNvPr id="18" name="Text 16"/>
          <p:cNvSpPr txBox="1"/>
          <p:nvPr/>
        </p:nvSpPr>
        <p:spPr>
          <a:xfrm>
            <a:off x="4096512" y="4361688"/>
            <a:ext cx="2871216" cy="365760"/>
          </a:xfrm>
          <a:prstGeom prst="rect">
            <a:avLst/>
          </a:prstGeom>
          <a:noFill/>
          <a:ln/>
        </p:spPr>
        <p:txBody>
          <a:bodyPr wrap="square" lIns="0" tIns="0" rIns="0" bIns="0" rtlCol="0" anchor="ctr"/>
          <a:lstStyle/>
          <a:p>
            <a:pPr marL="0" indent="0">
              <a:buNone/>
            </a:pPr>
            <a:r>
              <a:rPr lang="en-US" sz="1800" b="1" dirty="0">
                <a:solidFill>
                  <a:srgbClr val="16324F"/>
                </a:solidFill>
                <a:latin typeface="Cambria" pitchFamily="34" charset="0"/>
                <a:ea typeface="Cambria" pitchFamily="34" charset="-122"/>
                <a:cs typeface="Cambria" pitchFamily="34" charset="-120"/>
              </a:rPr>
              <a:t>04</a:t>
            </a:r>
            <a:endParaRPr lang="en-US" sz="1800" dirty="0"/>
          </a:p>
        </p:txBody>
      </p:sp>
      <p:sp>
        <p:nvSpPr>
          <p:cNvPr id="19" name="Text 17"/>
          <p:cNvSpPr txBox="1"/>
          <p:nvPr/>
        </p:nvSpPr>
        <p:spPr>
          <a:xfrm>
            <a:off x="4096512" y="4727448"/>
            <a:ext cx="2871216" cy="365760"/>
          </a:xfrm>
          <a:prstGeom prst="rect">
            <a:avLst/>
          </a:prstGeom>
          <a:noFill/>
          <a:ln/>
        </p:spPr>
        <p:txBody>
          <a:bodyPr wrap="square" lIns="0" tIns="0" rIns="0" bIns="0" rtlCol="0" anchor="ctr"/>
          <a:lstStyle/>
          <a:p>
            <a:pPr marL="0" indent="0">
              <a:buNone/>
            </a:pPr>
            <a:r>
              <a:rPr lang="en-US" sz="1450" b="1" dirty="0">
                <a:solidFill>
                  <a:srgbClr val="FFFFFF"/>
                </a:solidFill>
                <a:latin typeface="Cambria" pitchFamily="34" charset="0"/>
                <a:ea typeface="Cambria" pitchFamily="34" charset="-122"/>
                <a:cs typeface="Cambria" pitchFamily="34" charset="-120"/>
              </a:rPr>
              <a:t>Day 1</a:t>
            </a:r>
            <a:endParaRPr lang="en-US" sz="1450" dirty="0"/>
          </a:p>
        </p:txBody>
      </p:sp>
      <p:sp>
        <p:nvSpPr>
          <p:cNvPr id="20" name="Text 18"/>
          <p:cNvSpPr txBox="1"/>
          <p:nvPr/>
        </p:nvSpPr>
        <p:spPr>
          <a:xfrm>
            <a:off x="4096512" y="5093208"/>
            <a:ext cx="2871216" cy="594360"/>
          </a:xfrm>
          <a:prstGeom prst="rect">
            <a:avLst/>
          </a:prstGeom>
          <a:noFill/>
          <a:ln/>
        </p:spPr>
        <p:txBody>
          <a:bodyPr wrap="square" lIns="0" tIns="0" rIns="0" bIns="0" rtlCol="0" anchor="t"/>
          <a:lstStyle/>
          <a:p>
            <a:pPr marL="0" indent="0">
              <a:buNone/>
            </a:pPr>
            <a:r>
              <a:rPr lang="en-US" sz="1050" dirty="0">
                <a:solidFill>
                  <a:srgbClr val="0E2238"/>
                </a:solidFill>
                <a:latin typeface="Calibri" pitchFamily="34" charset="0"/>
                <a:ea typeface="Calibri" pitchFamily="34" charset="-122"/>
                <a:cs typeface="Calibri" pitchFamily="34" charset="-120"/>
              </a:rPr>
              <a:t>That was it — the clock started on 14 days in hospital for monitoring</a:t>
            </a:r>
            <a:endParaRPr lang="en-US" sz="1050" dirty="0"/>
          </a:p>
        </p:txBody>
      </p:sp>
      <p:pic>
        <p:nvPicPr>
          <p:cNvPr id="21" name="Image 0" descr="/home/claude/pptx_build/assets/infusion_photo.jpg"/>
          <p:cNvPicPr>
            <a:picLocks noChangeAspect="1"/>
          </p:cNvPicPr>
          <p:nvPr/>
        </p:nvPicPr>
        <p:blipFill>
          <a:blip r:embed="rId3"/>
          <a:srcRect/>
          <a:stretch/>
        </p:blipFill>
        <p:spPr>
          <a:xfrm>
            <a:off x="7589520" y="2606040"/>
            <a:ext cx="4023360" cy="3154680"/>
          </a:xfrm>
          <a:prstGeom prst="rect">
            <a:avLst/>
          </a:prstGeom>
        </p:spPr>
      </p:pic>
      <p:sp>
        <p:nvSpPr>
          <p:cNvPr id="22" name="Shape 19"/>
          <p:cNvSpPr/>
          <p:nvPr/>
        </p:nvSpPr>
        <p:spPr>
          <a:xfrm>
            <a:off x="7589520" y="2606040"/>
            <a:ext cx="4023360" cy="3154680"/>
          </a:xfrm>
          <a:prstGeom prst="rect">
            <a:avLst/>
          </a:prstGeom>
          <a:ln w="19050">
            <a:solidFill>
              <a:srgbClr val="F4F5F6"/>
            </a:solidFill>
            <a:prstDash val="solid"/>
          </a:ln>
        </p:spPr>
        <p:txBody>
          <a:bodyPr/>
          <a:lstStyle/>
          <a:p>
            <a:endParaRPr lang="en-US"/>
          </a:p>
        </p:txBody>
      </p:sp>
      <p:sp>
        <p:nvSpPr>
          <p:cNvPr id="23" name="Text 20"/>
          <p:cNvSpPr txBox="1"/>
          <p:nvPr/>
        </p:nvSpPr>
        <p:spPr>
          <a:xfrm>
            <a:off x="7589520" y="5833872"/>
            <a:ext cx="4023360" cy="365760"/>
          </a:xfrm>
          <a:prstGeom prst="rect">
            <a:avLst/>
          </a:prstGeom>
          <a:noFill/>
          <a:ln/>
        </p:spPr>
        <p:txBody>
          <a:bodyPr wrap="square" lIns="0" tIns="0" rIns="0" bIns="0" rtlCol="0" anchor="ctr"/>
          <a:lstStyle/>
          <a:p>
            <a:pPr marL="0" indent="0" algn="ctr">
              <a:buNone/>
            </a:pPr>
            <a:r>
              <a:rPr lang="en-US" sz="1200" i="1" dirty="0">
                <a:solidFill>
                  <a:srgbClr val="3E7C89"/>
                </a:solidFill>
                <a:latin typeface="Calibri" pitchFamily="34" charset="0"/>
                <a:ea typeface="Calibri" pitchFamily="34" charset="-122"/>
                <a:cs typeface="Calibri" pitchFamily="34" charset="-120"/>
              </a:rPr>
              <a:t>The CAR-T cells going in</a:t>
            </a:r>
            <a:endParaRPr lang="en-US" sz="1200" dirty="0"/>
          </a:p>
        </p:txBody>
      </p:sp>
      <p:sp>
        <p:nvSpPr>
          <p:cNvPr id="24" name="Text 21"/>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The 14 Days</a:t>
            </a:r>
            <a:endParaRPr lang="en-US" sz="3400" dirty="0"/>
          </a:p>
        </p:txBody>
      </p:sp>
      <p:sp>
        <p:nvSpPr>
          <p:cNvPr id="4" name="Shape 2"/>
          <p:cNvSpPr/>
          <p:nvPr/>
        </p:nvSpPr>
        <p:spPr>
          <a:xfrm>
            <a:off x="1234440" y="2148840"/>
            <a:ext cx="0" cy="3547872"/>
          </a:xfrm>
          <a:prstGeom prst="line">
            <a:avLst/>
          </a:prstGeom>
          <a:noFill/>
          <a:ln w="25400">
            <a:solidFill>
              <a:srgbClr val="D6DBDE"/>
            </a:solidFill>
            <a:prstDash val="solid"/>
          </a:ln>
        </p:spPr>
        <p:txBody>
          <a:bodyPr/>
          <a:lstStyle/>
          <a:p>
            <a:endParaRPr lang="en-US"/>
          </a:p>
        </p:txBody>
      </p:sp>
      <p:sp>
        <p:nvSpPr>
          <p:cNvPr id="5" name="Shape 3"/>
          <p:cNvSpPr/>
          <p:nvPr/>
        </p:nvSpPr>
        <p:spPr>
          <a:xfrm>
            <a:off x="1097280" y="2011680"/>
            <a:ext cx="274320" cy="274320"/>
          </a:xfrm>
          <a:prstGeom prst="ellipse">
            <a:avLst/>
          </a:prstGeom>
          <a:solidFill>
            <a:srgbClr val="3E7C89"/>
          </a:solidFill>
          <a:ln/>
        </p:spPr>
        <p:txBody>
          <a:bodyPr/>
          <a:lstStyle/>
          <a:p>
            <a:endParaRPr lang="en-US"/>
          </a:p>
        </p:txBody>
      </p:sp>
      <p:sp>
        <p:nvSpPr>
          <p:cNvPr id="6" name="Text 4"/>
          <p:cNvSpPr txBox="1"/>
          <p:nvPr/>
        </p:nvSpPr>
        <p:spPr>
          <a:xfrm>
            <a:off x="1691640" y="1911096"/>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 2</a:t>
            </a:r>
            <a:endParaRPr lang="en-US" sz="1450" dirty="0"/>
          </a:p>
        </p:txBody>
      </p:sp>
      <p:sp>
        <p:nvSpPr>
          <p:cNvPr id="7" name="Text 5"/>
          <p:cNvSpPr txBox="1"/>
          <p:nvPr/>
        </p:nvSpPr>
        <p:spPr>
          <a:xfrm>
            <a:off x="4480560" y="1911096"/>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The exhaustion started to set in</a:t>
            </a:r>
            <a:endParaRPr lang="en-US" sz="1250" dirty="0"/>
          </a:p>
        </p:txBody>
      </p:sp>
      <p:sp>
        <p:nvSpPr>
          <p:cNvPr id="8" name="Shape 6"/>
          <p:cNvSpPr/>
          <p:nvPr/>
        </p:nvSpPr>
        <p:spPr>
          <a:xfrm>
            <a:off x="1097280" y="2633472"/>
            <a:ext cx="274320" cy="274320"/>
          </a:xfrm>
          <a:prstGeom prst="ellipse">
            <a:avLst/>
          </a:prstGeom>
          <a:solidFill>
            <a:srgbClr val="F2994A"/>
          </a:solidFill>
          <a:ln/>
        </p:spPr>
        <p:txBody>
          <a:bodyPr/>
          <a:lstStyle/>
          <a:p>
            <a:endParaRPr lang="en-US"/>
          </a:p>
        </p:txBody>
      </p:sp>
      <p:sp>
        <p:nvSpPr>
          <p:cNvPr id="9" name="Text 7"/>
          <p:cNvSpPr txBox="1"/>
          <p:nvPr/>
        </p:nvSpPr>
        <p:spPr>
          <a:xfrm>
            <a:off x="1691640" y="2532888"/>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 4</a:t>
            </a:r>
            <a:endParaRPr lang="en-US" sz="1450" dirty="0"/>
          </a:p>
        </p:txBody>
      </p:sp>
      <p:sp>
        <p:nvSpPr>
          <p:cNvPr id="10" name="Text 8"/>
          <p:cNvSpPr txBox="1"/>
          <p:nvPr/>
        </p:nvSpPr>
        <p:spPr>
          <a:xfrm>
            <a:off x="4480560" y="2532888"/>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Moved to my own room in the specialist building</a:t>
            </a:r>
            <a:endParaRPr lang="en-US" sz="1250" dirty="0"/>
          </a:p>
        </p:txBody>
      </p:sp>
      <p:sp>
        <p:nvSpPr>
          <p:cNvPr id="11" name="Shape 9"/>
          <p:cNvSpPr/>
          <p:nvPr/>
        </p:nvSpPr>
        <p:spPr>
          <a:xfrm>
            <a:off x="1097280" y="3255264"/>
            <a:ext cx="274320" cy="274320"/>
          </a:xfrm>
          <a:prstGeom prst="ellipse">
            <a:avLst/>
          </a:prstGeom>
          <a:solidFill>
            <a:srgbClr val="3E7C89"/>
          </a:solidFill>
          <a:ln/>
        </p:spPr>
        <p:txBody>
          <a:bodyPr/>
          <a:lstStyle/>
          <a:p>
            <a:endParaRPr lang="en-US"/>
          </a:p>
        </p:txBody>
      </p:sp>
      <p:sp>
        <p:nvSpPr>
          <p:cNvPr id="12" name="Text 10"/>
          <p:cNvSpPr txBox="1"/>
          <p:nvPr/>
        </p:nvSpPr>
        <p:spPr>
          <a:xfrm>
            <a:off x="1691640" y="3154680"/>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Days 5–6</a:t>
            </a:r>
            <a:endParaRPr lang="en-US" sz="1450" dirty="0"/>
          </a:p>
        </p:txBody>
      </p:sp>
      <p:sp>
        <p:nvSpPr>
          <p:cNvPr id="13" name="Text 11"/>
          <p:cNvSpPr txBox="1"/>
          <p:nvPr/>
        </p:nvSpPr>
        <p:spPr>
          <a:xfrm>
            <a:off x="4480560" y="3154680"/>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Total exhaustion</a:t>
            </a:r>
            <a:endParaRPr lang="en-US" sz="1250" dirty="0"/>
          </a:p>
        </p:txBody>
      </p:sp>
      <p:sp>
        <p:nvSpPr>
          <p:cNvPr id="14" name="Shape 12"/>
          <p:cNvSpPr/>
          <p:nvPr/>
        </p:nvSpPr>
        <p:spPr>
          <a:xfrm>
            <a:off x="1097280" y="3877056"/>
            <a:ext cx="274320" cy="274320"/>
          </a:xfrm>
          <a:prstGeom prst="ellipse">
            <a:avLst/>
          </a:prstGeom>
          <a:solidFill>
            <a:srgbClr val="F2994A"/>
          </a:solidFill>
          <a:ln/>
        </p:spPr>
        <p:txBody>
          <a:bodyPr/>
          <a:lstStyle/>
          <a:p>
            <a:endParaRPr lang="en-US"/>
          </a:p>
        </p:txBody>
      </p:sp>
      <p:sp>
        <p:nvSpPr>
          <p:cNvPr id="15" name="Text 13"/>
          <p:cNvSpPr txBox="1"/>
          <p:nvPr/>
        </p:nvSpPr>
        <p:spPr>
          <a:xfrm>
            <a:off x="1691640" y="3776472"/>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 7</a:t>
            </a:r>
            <a:endParaRPr lang="en-US" sz="1450" dirty="0"/>
          </a:p>
        </p:txBody>
      </p:sp>
      <p:sp>
        <p:nvSpPr>
          <p:cNvPr id="16" name="Text 14"/>
          <p:cNvSpPr txBox="1"/>
          <p:nvPr/>
        </p:nvSpPr>
        <p:spPr>
          <a:xfrm>
            <a:off x="4480560" y="3776472"/>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A next-level headache hit, lasting for days — IV paracetamol helped a bit</a:t>
            </a:r>
            <a:endParaRPr lang="en-US" sz="1250" dirty="0"/>
          </a:p>
        </p:txBody>
      </p:sp>
      <p:sp>
        <p:nvSpPr>
          <p:cNvPr id="17" name="Shape 15"/>
          <p:cNvSpPr/>
          <p:nvPr/>
        </p:nvSpPr>
        <p:spPr>
          <a:xfrm>
            <a:off x="1097280" y="4498848"/>
            <a:ext cx="274320" cy="274320"/>
          </a:xfrm>
          <a:prstGeom prst="ellipse">
            <a:avLst/>
          </a:prstGeom>
          <a:solidFill>
            <a:srgbClr val="3E7C89"/>
          </a:solidFill>
          <a:ln/>
        </p:spPr>
        <p:txBody>
          <a:bodyPr/>
          <a:lstStyle/>
          <a:p>
            <a:endParaRPr lang="en-US"/>
          </a:p>
        </p:txBody>
      </p:sp>
      <p:sp>
        <p:nvSpPr>
          <p:cNvPr id="18" name="Text 16"/>
          <p:cNvSpPr txBox="1"/>
          <p:nvPr/>
        </p:nvSpPr>
        <p:spPr>
          <a:xfrm>
            <a:off x="1691640" y="4398264"/>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Days 11–12</a:t>
            </a:r>
            <a:endParaRPr lang="en-US" sz="1450" dirty="0"/>
          </a:p>
        </p:txBody>
      </p:sp>
      <p:sp>
        <p:nvSpPr>
          <p:cNvPr id="19" name="Text 17"/>
          <p:cNvSpPr txBox="1"/>
          <p:nvPr/>
        </p:nvSpPr>
        <p:spPr>
          <a:xfrm>
            <a:off x="4480560" y="4398264"/>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Started to get better</a:t>
            </a:r>
            <a:endParaRPr lang="en-US" sz="1250" dirty="0"/>
          </a:p>
        </p:txBody>
      </p:sp>
      <p:sp>
        <p:nvSpPr>
          <p:cNvPr id="20" name="Shape 18"/>
          <p:cNvSpPr/>
          <p:nvPr/>
        </p:nvSpPr>
        <p:spPr>
          <a:xfrm>
            <a:off x="1097280" y="5120640"/>
            <a:ext cx="274320" cy="274320"/>
          </a:xfrm>
          <a:prstGeom prst="ellipse">
            <a:avLst/>
          </a:prstGeom>
          <a:solidFill>
            <a:srgbClr val="F2994A"/>
          </a:solidFill>
          <a:ln/>
        </p:spPr>
        <p:txBody>
          <a:bodyPr/>
          <a:lstStyle/>
          <a:p>
            <a:endParaRPr lang="en-US"/>
          </a:p>
        </p:txBody>
      </p:sp>
      <p:sp>
        <p:nvSpPr>
          <p:cNvPr id="21" name="Text 19"/>
          <p:cNvSpPr txBox="1"/>
          <p:nvPr/>
        </p:nvSpPr>
        <p:spPr>
          <a:xfrm>
            <a:off x="1691640" y="5020056"/>
            <a:ext cx="2651760" cy="548640"/>
          </a:xfrm>
          <a:prstGeom prst="rect">
            <a:avLst/>
          </a:prstGeom>
          <a:noFill/>
          <a:ln/>
        </p:spPr>
        <p:txBody>
          <a:bodyPr wrap="square" lIns="0" tIns="0" rIns="0" bIns="0" rtlCol="0" anchor="t"/>
          <a:lstStyle/>
          <a:p>
            <a:pPr marL="0" indent="0">
              <a:buNone/>
            </a:pPr>
            <a:r>
              <a:rPr lang="en-US" sz="1450" b="1" dirty="0">
                <a:solidFill>
                  <a:srgbClr val="16324F"/>
                </a:solidFill>
                <a:latin typeface="Calibri" pitchFamily="34" charset="0"/>
                <a:ea typeface="Calibri" pitchFamily="34" charset="-122"/>
                <a:cs typeface="Calibri" pitchFamily="34" charset="-120"/>
              </a:rPr>
              <a:t>Day 15</a:t>
            </a:r>
            <a:endParaRPr lang="en-US" sz="1450" dirty="0"/>
          </a:p>
        </p:txBody>
      </p:sp>
      <p:sp>
        <p:nvSpPr>
          <p:cNvPr id="22" name="Text 20"/>
          <p:cNvSpPr txBox="1"/>
          <p:nvPr/>
        </p:nvSpPr>
        <p:spPr>
          <a:xfrm>
            <a:off x="4480560" y="5020056"/>
            <a:ext cx="4480560" cy="548640"/>
          </a:xfrm>
          <a:prstGeom prst="rect">
            <a:avLst/>
          </a:prstGeom>
          <a:noFill/>
          <a:ln/>
        </p:spPr>
        <p:txBody>
          <a:bodyPr wrap="square" lIns="0" tIns="0" rIns="0" bIns="0" rtlCol="0" anchor="t"/>
          <a:lstStyle/>
          <a:p>
            <a:pPr marL="0" indent="0">
              <a:buNone/>
            </a:pPr>
            <a:r>
              <a:rPr lang="en-US" sz="1250" dirty="0">
                <a:solidFill>
                  <a:srgbClr val="44505B"/>
                </a:solidFill>
                <a:latin typeface="Calibri" pitchFamily="34" charset="0"/>
                <a:ea typeface="Calibri" pitchFamily="34" charset="-122"/>
                <a:cs typeface="Calibri" pitchFamily="34" charset="-120"/>
              </a:rPr>
              <a:t>Sent home</a:t>
            </a:r>
            <a:endParaRPr lang="en-US" sz="1250" dirty="0"/>
          </a:p>
        </p:txBody>
      </p:sp>
      <p:sp>
        <p:nvSpPr>
          <p:cNvPr id="23" name="Shape 21"/>
          <p:cNvSpPr/>
          <p:nvPr/>
        </p:nvSpPr>
        <p:spPr>
          <a:xfrm>
            <a:off x="548640" y="5806440"/>
            <a:ext cx="10607040" cy="548640"/>
          </a:xfrm>
          <a:prstGeom prst="roundRect">
            <a:avLst>
              <a:gd name="adj" fmla="val 13333"/>
            </a:avLst>
          </a:prstGeom>
          <a:solidFill>
            <a:srgbClr val="F4F5F6"/>
          </a:solidFill>
          <a:ln/>
        </p:spPr>
        <p:txBody>
          <a:bodyPr/>
          <a:lstStyle/>
          <a:p>
            <a:endParaRPr lang="en-US"/>
          </a:p>
        </p:txBody>
      </p:sp>
      <p:sp>
        <p:nvSpPr>
          <p:cNvPr id="24" name="Text 22"/>
          <p:cNvSpPr txBox="1"/>
          <p:nvPr/>
        </p:nvSpPr>
        <p:spPr>
          <a:xfrm>
            <a:off x="777240" y="5806440"/>
            <a:ext cx="10149840" cy="548640"/>
          </a:xfrm>
          <a:prstGeom prst="rect">
            <a:avLst/>
          </a:prstGeom>
          <a:noFill/>
          <a:ln/>
        </p:spPr>
        <p:txBody>
          <a:bodyPr wrap="square" lIns="0" tIns="0" rIns="0" bIns="0" rtlCol="0" anchor="ctr"/>
          <a:lstStyle/>
          <a:p>
            <a:pPr marL="0" indent="0">
              <a:buNone/>
            </a:pPr>
            <a:r>
              <a:rPr lang="en-US" sz="1300" b="1" dirty="0">
                <a:solidFill>
                  <a:srgbClr val="16324F"/>
                </a:solidFill>
                <a:latin typeface="Calibri" pitchFamily="34" charset="0"/>
                <a:ea typeface="Calibri" pitchFamily="34" charset="-122"/>
                <a:cs typeface="Calibri" pitchFamily="34" charset="-120"/>
              </a:rPr>
              <a:t>Every day in hospital: </a:t>
            </a:r>
            <a:r>
              <a:rPr lang="en-US" sz="1300" dirty="0">
                <a:solidFill>
                  <a:srgbClr val="44505B"/>
                </a:solidFill>
                <a:latin typeface="Calibri" pitchFamily="34" charset="0"/>
                <a:ea typeface="Calibri" pitchFamily="34" charset="-122"/>
                <a:cs typeface="Calibri" pitchFamily="34" charset="-120"/>
              </a:rPr>
              <a:t>bloods were taken to measure how well my recovery was going, and to highlight any risks and infections.</a:t>
            </a:r>
            <a:endParaRPr lang="en-US" sz="1300" dirty="0"/>
          </a:p>
        </p:txBody>
      </p:sp>
      <p:pic>
        <p:nvPicPr>
          <p:cNvPr id="25" name="Image 0" descr="/home/claude/pptx_build/assets/my_room.jpg"/>
          <p:cNvPicPr>
            <a:picLocks noChangeAspect="1"/>
          </p:cNvPicPr>
          <p:nvPr/>
        </p:nvPicPr>
        <p:blipFill>
          <a:blip r:embed="rId3"/>
          <a:srcRect/>
          <a:stretch/>
        </p:blipFill>
        <p:spPr>
          <a:xfrm>
            <a:off x="9189720" y="2514600"/>
            <a:ext cx="2423160" cy="1783080"/>
          </a:xfrm>
          <a:prstGeom prst="rect">
            <a:avLst/>
          </a:prstGeom>
        </p:spPr>
      </p:pic>
      <p:sp>
        <p:nvSpPr>
          <p:cNvPr id="26" name="Shape 23"/>
          <p:cNvSpPr/>
          <p:nvPr/>
        </p:nvSpPr>
        <p:spPr>
          <a:xfrm>
            <a:off x="9189720" y="2514600"/>
            <a:ext cx="2423160" cy="1783080"/>
          </a:xfrm>
          <a:prstGeom prst="rect">
            <a:avLst/>
          </a:prstGeom>
          <a:ln w="19050">
            <a:solidFill>
              <a:srgbClr val="F4F5F6"/>
            </a:solidFill>
            <a:prstDash val="solid"/>
          </a:ln>
        </p:spPr>
        <p:txBody>
          <a:bodyPr/>
          <a:lstStyle/>
          <a:p>
            <a:endParaRPr lang="en-US"/>
          </a:p>
        </p:txBody>
      </p:sp>
      <p:sp>
        <p:nvSpPr>
          <p:cNvPr id="27" name="Text 24"/>
          <p:cNvSpPr txBox="1"/>
          <p:nvPr/>
        </p:nvSpPr>
        <p:spPr>
          <a:xfrm>
            <a:off x="9189720" y="4352544"/>
            <a:ext cx="2423160" cy="274320"/>
          </a:xfrm>
          <a:prstGeom prst="rect">
            <a:avLst/>
          </a:prstGeom>
          <a:noFill/>
          <a:ln/>
        </p:spPr>
        <p:txBody>
          <a:bodyPr wrap="square" lIns="0" tIns="0" rIns="0" bIns="0" rtlCol="0" anchor="ctr"/>
          <a:lstStyle/>
          <a:p>
            <a:pPr marL="0" indent="0" algn="ctr">
              <a:buNone/>
            </a:pPr>
            <a:r>
              <a:rPr lang="en-US" sz="1050" i="1" dirty="0">
                <a:solidFill>
                  <a:srgbClr val="3E7C89"/>
                </a:solidFill>
                <a:latin typeface="Calibri" pitchFamily="34" charset="0"/>
                <a:ea typeface="Calibri" pitchFamily="34" charset="-122"/>
                <a:cs typeface="Calibri" pitchFamily="34" charset="-120"/>
              </a:rPr>
              <a:t>My new room</a:t>
            </a:r>
            <a:endParaRPr lang="en-US" sz="1050" dirty="0"/>
          </a:p>
        </p:txBody>
      </p:sp>
      <p:sp>
        <p:nvSpPr>
          <p:cNvPr id="28" name="Text 25"/>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THE TRIAL</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Follow-Up Since</a:t>
            </a:r>
            <a:endParaRPr lang="en-US" sz="3400" dirty="0"/>
          </a:p>
        </p:txBody>
      </p:sp>
      <p:sp>
        <p:nvSpPr>
          <p:cNvPr id="4" name="Shape 2"/>
          <p:cNvSpPr/>
          <p:nvPr/>
        </p:nvSpPr>
        <p:spPr>
          <a:xfrm>
            <a:off x="548640" y="2194560"/>
            <a:ext cx="2514600" cy="2651760"/>
          </a:xfrm>
          <a:prstGeom prst="roundRect">
            <a:avLst>
              <a:gd name="adj" fmla="val 3636"/>
            </a:avLst>
          </a:prstGeom>
          <a:solidFill>
            <a:srgbClr val="16324F"/>
          </a:solidFill>
          <a:ln/>
        </p:spPr>
        <p:txBody>
          <a:bodyPr/>
          <a:lstStyle/>
          <a:p>
            <a:endParaRPr lang="en-US"/>
          </a:p>
        </p:txBody>
      </p:sp>
      <p:sp>
        <p:nvSpPr>
          <p:cNvPr id="5" name="Text 3"/>
          <p:cNvSpPr txBox="1"/>
          <p:nvPr/>
        </p:nvSpPr>
        <p:spPr>
          <a:xfrm>
            <a:off x="731520" y="242316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01</a:t>
            </a:r>
            <a:endParaRPr lang="en-US" sz="2600" dirty="0"/>
          </a:p>
        </p:txBody>
      </p:sp>
      <p:sp>
        <p:nvSpPr>
          <p:cNvPr id="6" name="Text 4"/>
          <p:cNvSpPr txBox="1"/>
          <p:nvPr/>
        </p:nvSpPr>
        <p:spPr>
          <a:xfrm>
            <a:off x="731520" y="3063240"/>
            <a:ext cx="2148840" cy="4572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Weeks 1–2</a:t>
            </a:r>
            <a:endParaRPr lang="en-US" sz="1700" dirty="0"/>
          </a:p>
        </p:txBody>
      </p:sp>
      <p:sp>
        <p:nvSpPr>
          <p:cNvPr id="7" name="Text 5"/>
          <p:cNvSpPr txBox="1"/>
          <p:nvPr/>
        </p:nvSpPr>
        <p:spPr>
          <a:xfrm>
            <a:off x="731520" y="3566160"/>
            <a:ext cx="2148840" cy="11887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Follow-up appointments every couple of days</a:t>
            </a:r>
            <a:endParaRPr lang="en-US" sz="1250" dirty="0"/>
          </a:p>
        </p:txBody>
      </p:sp>
      <p:sp>
        <p:nvSpPr>
          <p:cNvPr id="8" name="Shape 6"/>
          <p:cNvSpPr/>
          <p:nvPr/>
        </p:nvSpPr>
        <p:spPr>
          <a:xfrm>
            <a:off x="3044952" y="3383280"/>
            <a:ext cx="274320" cy="274320"/>
          </a:xfrm>
          <a:prstGeom prst="rightArrow">
            <a:avLst/>
          </a:prstGeom>
          <a:solidFill>
            <a:srgbClr val="3E7C89"/>
          </a:solidFill>
          <a:ln/>
        </p:spPr>
        <p:txBody>
          <a:bodyPr/>
          <a:lstStyle/>
          <a:p>
            <a:endParaRPr lang="en-US"/>
          </a:p>
        </p:txBody>
      </p:sp>
      <p:sp>
        <p:nvSpPr>
          <p:cNvPr id="9" name="Shape 7"/>
          <p:cNvSpPr/>
          <p:nvPr/>
        </p:nvSpPr>
        <p:spPr>
          <a:xfrm>
            <a:off x="3246120" y="2194560"/>
            <a:ext cx="2514600" cy="2651760"/>
          </a:xfrm>
          <a:prstGeom prst="roundRect">
            <a:avLst>
              <a:gd name="adj" fmla="val 3636"/>
            </a:avLst>
          </a:prstGeom>
          <a:solidFill>
            <a:srgbClr val="16324F"/>
          </a:solidFill>
          <a:ln/>
        </p:spPr>
        <p:txBody>
          <a:bodyPr/>
          <a:lstStyle/>
          <a:p>
            <a:endParaRPr lang="en-US"/>
          </a:p>
        </p:txBody>
      </p:sp>
      <p:sp>
        <p:nvSpPr>
          <p:cNvPr id="10" name="Text 8"/>
          <p:cNvSpPr txBox="1"/>
          <p:nvPr/>
        </p:nvSpPr>
        <p:spPr>
          <a:xfrm>
            <a:off x="3429000" y="242316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02</a:t>
            </a:r>
            <a:endParaRPr lang="en-US" sz="2600" dirty="0"/>
          </a:p>
        </p:txBody>
      </p:sp>
      <p:sp>
        <p:nvSpPr>
          <p:cNvPr id="11" name="Text 9"/>
          <p:cNvSpPr txBox="1"/>
          <p:nvPr/>
        </p:nvSpPr>
        <p:spPr>
          <a:xfrm>
            <a:off x="3429000" y="3063240"/>
            <a:ext cx="2148840" cy="4572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To month 6</a:t>
            </a:r>
            <a:endParaRPr lang="en-US" sz="1700" dirty="0"/>
          </a:p>
        </p:txBody>
      </p:sp>
      <p:sp>
        <p:nvSpPr>
          <p:cNvPr id="12" name="Text 10"/>
          <p:cNvSpPr txBox="1"/>
          <p:nvPr/>
        </p:nvSpPr>
        <p:spPr>
          <a:xfrm>
            <a:off x="3429000" y="3566160"/>
            <a:ext cx="2148840" cy="11887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Then weekly, moving to monthly check-ins</a:t>
            </a:r>
            <a:endParaRPr lang="en-US" sz="1250" dirty="0"/>
          </a:p>
        </p:txBody>
      </p:sp>
      <p:sp>
        <p:nvSpPr>
          <p:cNvPr id="13" name="Shape 11"/>
          <p:cNvSpPr/>
          <p:nvPr/>
        </p:nvSpPr>
        <p:spPr>
          <a:xfrm>
            <a:off x="5742432" y="3383280"/>
            <a:ext cx="274320" cy="274320"/>
          </a:xfrm>
          <a:prstGeom prst="rightArrow">
            <a:avLst/>
          </a:prstGeom>
          <a:solidFill>
            <a:srgbClr val="3E7C89"/>
          </a:solidFill>
          <a:ln/>
        </p:spPr>
        <p:txBody>
          <a:bodyPr/>
          <a:lstStyle/>
          <a:p>
            <a:endParaRPr lang="en-US"/>
          </a:p>
        </p:txBody>
      </p:sp>
      <p:sp>
        <p:nvSpPr>
          <p:cNvPr id="14" name="Shape 12"/>
          <p:cNvSpPr/>
          <p:nvPr/>
        </p:nvSpPr>
        <p:spPr>
          <a:xfrm>
            <a:off x="5943600" y="2194560"/>
            <a:ext cx="2514600" cy="2651760"/>
          </a:xfrm>
          <a:prstGeom prst="roundRect">
            <a:avLst>
              <a:gd name="adj" fmla="val 3636"/>
            </a:avLst>
          </a:prstGeom>
          <a:solidFill>
            <a:srgbClr val="16324F"/>
          </a:solidFill>
          <a:ln/>
        </p:spPr>
        <p:txBody>
          <a:bodyPr/>
          <a:lstStyle/>
          <a:p>
            <a:endParaRPr lang="en-US"/>
          </a:p>
        </p:txBody>
      </p:sp>
      <p:sp>
        <p:nvSpPr>
          <p:cNvPr id="15" name="Text 13"/>
          <p:cNvSpPr txBox="1"/>
          <p:nvPr/>
        </p:nvSpPr>
        <p:spPr>
          <a:xfrm>
            <a:off x="6126480" y="2423160"/>
            <a:ext cx="2148840" cy="548640"/>
          </a:xfrm>
          <a:prstGeom prst="rect">
            <a:avLst/>
          </a:prstGeom>
          <a:noFill/>
          <a:ln/>
        </p:spPr>
        <p:txBody>
          <a:bodyPr wrap="square" lIns="0" tIns="0" rIns="0" bIns="0" rtlCol="0" anchor="ctr"/>
          <a:lstStyle/>
          <a:p>
            <a:pPr marL="0" indent="0">
              <a:buNone/>
            </a:pPr>
            <a:r>
              <a:rPr lang="en-US" sz="2600" b="1" dirty="0">
                <a:solidFill>
                  <a:srgbClr val="3E7C89"/>
                </a:solidFill>
                <a:latin typeface="Cambria" pitchFamily="34" charset="0"/>
                <a:ea typeface="Cambria" pitchFamily="34" charset="-122"/>
                <a:cs typeface="Cambria" pitchFamily="34" charset="-120"/>
              </a:rPr>
              <a:t>03</a:t>
            </a:r>
            <a:endParaRPr lang="en-US" sz="2600" dirty="0"/>
          </a:p>
        </p:txBody>
      </p:sp>
      <p:sp>
        <p:nvSpPr>
          <p:cNvPr id="16" name="Text 14"/>
          <p:cNvSpPr txBox="1"/>
          <p:nvPr/>
        </p:nvSpPr>
        <p:spPr>
          <a:xfrm>
            <a:off x="6126480" y="3063240"/>
            <a:ext cx="2148840" cy="4572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Month 9</a:t>
            </a:r>
            <a:endParaRPr lang="en-US" sz="1700" dirty="0"/>
          </a:p>
        </p:txBody>
      </p:sp>
      <p:sp>
        <p:nvSpPr>
          <p:cNvPr id="17" name="Text 15"/>
          <p:cNvSpPr txBox="1"/>
          <p:nvPr/>
        </p:nvSpPr>
        <p:spPr>
          <a:xfrm>
            <a:off x="6126480" y="3566160"/>
            <a:ext cx="2148840" cy="1188720"/>
          </a:xfrm>
          <a:prstGeom prst="rect">
            <a:avLst/>
          </a:prstGeom>
          <a:noFill/>
          <a:ln/>
        </p:spPr>
        <p:txBody>
          <a:bodyPr wrap="square" lIns="0" tIns="0" rIns="0" bIns="0" rtlCol="0" anchor="t"/>
          <a:lstStyle/>
          <a:p>
            <a:pPr marL="0" indent="0">
              <a:buNone/>
            </a:pPr>
            <a:r>
              <a:rPr lang="en-US" sz="1250" dirty="0">
                <a:solidFill>
                  <a:srgbClr val="CADCFC"/>
                </a:solidFill>
                <a:latin typeface="Calibri" pitchFamily="34" charset="0"/>
                <a:ea typeface="Calibri" pitchFamily="34" charset="-122"/>
                <a:cs typeface="Calibri" pitchFamily="34" charset="-120"/>
              </a:rPr>
              <a:t>A further review</a:t>
            </a:r>
            <a:endParaRPr lang="en-US" sz="1250" dirty="0"/>
          </a:p>
        </p:txBody>
      </p:sp>
      <p:sp>
        <p:nvSpPr>
          <p:cNvPr id="18" name="Shape 16"/>
          <p:cNvSpPr/>
          <p:nvPr/>
        </p:nvSpPr>
        <p:spPr>
          <a:xfrm>
            <a:off x="8439912" y="3383280"/>
            <a:ext cx="274320" cy="274320"/>
          </a:xfrm>
          <a:prstGeom prst="rightArrow">
            <a:avLst/>
          </a:prstGeom>
          <a:solidFill>
            <a:srgbClr val="3E7C89"/>
          </a:solidFill>
          <a:ln/>
        </p:spPr>
        <p:txBody>
          <a:bodyPr/>
          <a:lstStyle/>
          <a:p>
            <a:endParaRPr lang="en-US"/>
          </a:p>
        </p:txBody>
      </p:sp>
      <p:sp>
        <p:nvSpPr>
          <p:cNvPr id="19" name="Shape 17"/>
          <p:cNvSpPr/>
          <p:nvPr/>
        </p:nvSpPr>
        <p:spPr>
          <a:xfrm>
            <a:off x="8641080" y="2194560"/>
            <a:ext cx="2514600" cy="2651760"/>
          </a:xfrm>
          <a:prstGeom prst="roundRect">
            <a:avLst>
              <a:gd name="adj" fmla="val 3636"/>
            </a:avLst>
          </a:prstGeom>
          <a:solidFill>
            <a:srgbClr val="F2994A"/>
          </a:solidFill>
          <a:ln/>
        </p:spPr>
        <p:txBody>
          <a:bodyPr/>
          <a:lstStyle/>
          <a:p>
            <a:endParaRPr lang="en-US"/>
          </a:p>
        </p:txBody>
      </p:sp>
      <p:sp>
        <p:nvSpPr>
          <p:cNvPr id="20" name="Text 18"/>
          <p:cNvSpPr txBox="1"/>
          <p:nvPr/>
        </p:nvSpPr>
        <p:spPr>
          <a:xfrm>
            <a:off x="8823960" y="2423160"/>
            <a:ext cx="2148840" cy="548640"/>
          </a:xfrm>
          <a:prstGeom prst="rect">
            <a:avLst/>
          </a:prstGeom>
          <a:noFill/>
          <a:ln/>
        </p:spPr>
        <p:txBody>
          <a:bodyPr wrap="square" lIns="0" tIns="0" rIns="0" bIns="0" rtlCol="0" anchor="ctr"/>
          <a:lstStyle/>
          <a:p>
            <a:pPr marL="0" indent="0">
              <a:buNone/>
            </a:pPr>
            <a:r>
              <a:rPr lang="en-US" sz="2600" b="1" dirty="0">
                <a:solidFill>
                  <a:srgbClr val="16324F"/>
                </a:solidFill>
                <a:latin typeface="Cambria" pitchFamily="34" charset="0"/>
                <a:ea typeface="Cambria" pitchFamily="34" charset="-122"/>
                <a:cs typeface="Cambria" pitchFamily="34" charset="-120"/>
              </a:rPr>
              <a:t>04</a:t>
            </a:r>
            <a:endParaRPr lang="en-US" sz="2600" dirty="0"/>
          </a:p>
        </p:txBody>
      </p:sp>
      <p:sp>
        <p:nvSpPr>
          <p:cNvPr id="21" name="Text 19"/>
          <p:cNvSpPr txBox="1"/>
          <p:nvPr/>
        </p:nvSpPr>
        <p:spPr>
          <a:xfrm>
            <a:off x="8823960" y="3063240"/>
            <a:ext cx="2148840" cy="457200"/>
          </a:xfrm>
          <a:prstGeom prst="rect">
            <a:avLst/>
          </a:prstGeom>
          <a:noFill/>
          <a:ln/>
        </p:spPr>
        <p:txBody>
          <a:bodyPr wrap="square" lIns="0" tIns="0" rIns="0" bIns="0" rtlCol="0" anchor="ctr"/>
          <a:lstStyle/>
          <a:p>
            <a:pPr marL="0" indent="0">
              <a:buNone/>
            </a:pPr>
            <a:r>
              <a:rPr lang="en-US" sz="1700" b="1" dirty="0">
                <a:solidFill>
                  <a:srgbClr val="FFFFFF"/>
                </a:solidFill>
                <a:latin typeface="Cambria" pitchFamily="34" charset="0"/>
                <a:ea typeface="Cambria" pitchFamily="34" charset="-122"/>
                <a:cs typeface="Cambria" pitchFamily="34" charset="-120"/>
              </a:rPr>
              <a:t>Now</a:t>
            </a:r>
            <a:endParaRPr lang="en-US" sz="1700" dirty="0"/>
          </a:p>
        </p:txBody>
      </p:sp>
      <p:sp>
        <p:nvSpPr>
          <p:cNvPr id="22" name="Text 20"/>
          <p:cNvSpPr txBox="1"/>
          <p:nvPr/>
        </p:nvSpPr>
        <p:spPr>
          <a:xfrm>
            <a:off x="8823960" y="3566160"/>
            <a:ext cx="2148840" cy="1188720"/>
          </a:xfrm>
          <a:prstGeom prst="rect">
            <a:avLst/>
          </a:prstGeom>
          <a:noFill/>
          <a:ln/>
        </p:spPr>
        <p:txBody>
          <a:bodyPr wrap="square" lIns="0" tIns="0" rIns="0" bIns="0" rtlCol="0" anchor="t"/>
          <a:lstStyle/>
          <a:p>
            <a:pPr marL="0" indent="0">
              <a:buNone/>
            </a:pPr>
            <a:r>
              <a:rPr lang="en-US" sz="1250" dirty="0">
                <a:solidFill>
                  <a:srgbClr val="0E2238"/>
                </a:solidFill>
                <a:latin typeface="Calibri" pitchFamily="34" charset="0"/>
                <a:ea typeface="Calibri" pitchFamily="34" charset="-122"/>
                <a:cs typeface="Calibri" pitchFamily="34" charset="-120"/>
              </a:rPr>
              <a:t>My annual review is next week</a:t>
            </a:r>
            <a:endParaRPr lang="en-US" sz="1250" dirty="0"/>
          </a:p>
        </p:txBody>
      </p:sp>
      <p:pic>
        <p:nvPicPr>
          <p:cNvPr id="23" name="Image 0" descr="/home/claude/pptx_build/assets/trial_bloods.jpg"/>
          <p:cNvPicPr>
            <a:picLocks noChangeAspect="1"/>
          </p:cNvPicPr>
          <p:nvPr/>
        </p:nvPicPr>
        <p:blipFill>
          <a:blip r:embed="rId3"/>
          <a:srcRect/>
          <a:stretch/>
        </p:blipFill>
        <p:spPr>
          <a:xfrm>
            <a:off x="548640" y="5074920"/>
            <a:ext cx="2194560" cy="1371600"/>
          </a:xfrm>
          <a:prstGeom prst="rect">
            <a:avLst/>
          </a:prstGeom>
        </p:spPr>
      </p:pic>
      <p:sp>
        <p:nvSpPr>
          <p:cNvPr id="24" name="Shape 21"/>
          <p:cNvSpPr/>
          <p:nvPr/>
        </p:nvSpPr>
        <p:spPr>
          <a:xfrm>
            <a:off x="548640" y="5074920"/>
            <a:ext cx="2194560" cy="1371600"/>
          </a:xfrm>
          <a:prstGeom prst="rect">
            <a:avLst/>
          </a:prstGeom>
          <a:ln w="19050">
            <a:solidFill>
              <a:srgbClr val="F4F5F6"/>
            </a:solidFill>
            <a:prstDash val="solid"/>
          </a:ln>
        </p:spPr>
        <p:txBody>
          <a:bodyPr/>
          <a:lstStyle/>
          <a:p>
            <a:endParaRPr lang="en-US"/>
          </a:p>
        </p:txBody>
      </p:sp>
      <p:sp>
        <p:nvSpPr>
          <p:cNvPr id="25" name="Text 22"/>
          <p:cNvSpPr txBox="1"/>
          <p:nvPr/>
        </p:nvSpPr>
        <p:spPr>
          <a:xfrm>
            <a:off x="3017520" y="5074920"/>
            <a:ext cx="7772400" cy="1371600"/>
          </a:xfrm>
          <a:prstGeom prst="rect">
            <a:avLst/>
          </a:prstGeom>
          <a:noFill/>
          <a:ln/>
        </p:spPr>
        <p:txBody>
          <a:bodyPr wrap="square" lIns="0" tIns="0" rIns="0" bIns="0" rtlCol="0" anchor="ctr"/>
          <a:lstStyle/>
          <a:p>
            <a:pPr marL="0" indent="0">
              <a:buNone/>
            </a:pPr>
            <a:r>
              <a:rPr lang="en-US" sz="1500" i="1" dirty="0">
                <a:solidFill>
                  <a:srgbClr val="3E7C89"/>
                </a:solidFill>
                <a:latin typeface="Calibri" pitchFamily="34" charset="0"/>
                <a:ea typeface="Calibri" pitchFamily="34" charset="-122"/>
                <a:cs typeface="Calibri" pitchFamily="34" charset="-120"/>
              </a:rPr>
              <a:t>Trial bloods — taken every visit</a:t>
            </a:r>
            <a:endParaRPr lang="en-US" sz="1500" dirty="0"/>
          </a:p>
        </p:txBody>
      </p:sp>
      <p:sp>
        <p:nvSpPr>
          <p:cNvPr id="26" name="Text 23"/>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548640" y="411480"/>
            <a:ext cx="9144000" cy="320040"/>
          </a:xfrm>
          <a:prstGeom prst="rect">
            <a:avLst/>
          </a:prstGeom>
          <a:noFill/>
          <a:ln/>
        </p:spPr>
        <p:txBody>
          <a:bodyPr wrap="square" lIns="0" tIns="0" rIns="0" bIns="0" rtlCol="0" anchor="ctr"/>
          <a:lstStyle/>
          <a:p>
            <a:pPr marL="0" indent="0">
              <a:buNone/>
            </a:pPr>
            <a:r>
              <a:rPr lang="en-US" sz="1300" b="1" kern="0" spc="200" dirty="0">
                <a:solidFill>
                  <a:srgbClr val="3E7C89"/>
                </a:solidFill>
                <a:latin typeface="Calibri" pitchFamily="34" charset="0"/>
                <a:ea typeface="Calibri" pitchFamily="34" charset="-122"/>
                <a:cs typeface="Calibri" pitchFamily="34" charset="-120"/>
              </a:rPr>
              <a:t>TODAY</a:t>
            </a:r>
            <a:endParaRPr lang="en-US" sz="1300" dirty="0"/>
          </a:p>
        </p:txBody>
      </p:sp>
      <p:sp>
        <p:nvSpPr>
          <p:cNvPr id="3" name="Text 1"/>
          <p:cNvSpPr txBox="1"/>
          <p:nvPr/>
        </p:nvSpPr>
        <p:spPr>
          <a:xfrm>
            <a:off x="548640" y="713232"/>
            <a:ext cx="10515600" cy="822960"/>
          </a:xfrm>
          <a:prstGeom prst="rect">
            <a:avLst/>
          </a:prstGeom>
          <a:noFill/>
          <a:ln/>
        </p:spPr>
        <p:txBody>
          <a:bodyPr wrap="square" lIns="0" tIns="0" rIns="0" bIns="0" rtlCol="0" anchor="ctr"/>
          <a:lstStyle/>
          <a:p>
            <a:pPr marL="0" indent="0">
              <a:buNone/>
            </a:pPr>
            <a:r>
              <a:rPr lang="en-US" sz="3400" b="1" dirty="0">
                <a:solidFill>
                  <a:srgbClr val="16324F"/>
                </a:solidFill>
                <a:latin typeface="Cambria" pitchFamily="34" charset="0"/>
                <a:ea typeface="Cambria" pitchFamily="34" charset="-122"/>
                <a:cs typeface="Cambria" pitchFamily="34" charset="-120"/>
              </a:rPr>
              <a:t>Where I Am Now</a:t>
            </a:r>
            <a:endParaRPr lang="en-US" sz="3400" dirty="0"/>
          </a:p>
        </p:txBody>
      </p:sp>
      <p:sp>
        <p:nvSpPr>
          <p:cNvPr id="4" name="Shape 2"/>
          <p:cNvSpPr/>
          <p:nvPr/>
        </p:nvSpPr>
        <p:spPr>
          <a:xfrm>
            <a:off x="548640" y="1920240"/>
            <a:ext cx="10607040" cy="3566160"/>
          </a:xfrm>
          <a:prstGeom prst="roundRect">
            <a:avLst>
              <a:gd name="adj" fmla="val 2564"/>
            </a:avLst>
          </a:prstGeom>
          <a:solidFill>
            <a:srgbClr val="F4F5F6"/>
          </a:solidFill>
          <a:ln/>
        </p:spPr>
        <p:txBody>
          <a:bodyPr/>
          <a:lstStyle/>
          <a:p>
            <a:endParaRPr lang="en-US"/>
          </a:p>
        </p:txBody>
      </p:sp>
      <p:sp>
        <p:nvSpPr>
          <p:cNvPr id="5" name="Text 3"/>
          <p:cNvSpPr txBox="1"/>
          <p:nvPr/>
        </p:nvSpPr>
        <p:spPr>
          <a:xfrm>
            <a:off x="914400" y="2286000"/>
            <a:ext cx="9875520" cy="640080"/>
          </a:xfrm>
          <a:prstGeom prst="rect">
            <a:avLst/>
          </a:prstGeom>
          <a:noFill/>
          <a:ln/>
        </p:spPr>
        <p:txBody>
          <a:bodyPr wrap="square" lIns="0" tIns="0" rIns="0" bIns="0" rtlCol="0" anchor="ctr"/>
          <a:lstStyle/>
          <a:p>
            <a:pPr marL="0" indent="0">
              <a:buNone/>
            </a:pPr>
            <a:r>
              <a:rPr lang="en-US" sz="2600" b="1" dirty="0">
                <a:solidFill>
                  <a:srgbClr val="16324F"/>
                </a:solidFill>
                <a:latin typeface="Cambria" pitchFamily="34" charset="0"/>
                <a:ea typeface="Cambria" pitchFamily="34" charset="-122"/>
                <a:cs typeface="Cambria" pitchFamily="34" charset="-120"/>
              </a:rPr>
              <a:t>Has it worked?</a:t>
            </a:r>
            <a:endParaRPr lang="en-US" sz="2600" dirty="0"/>
          </a:p>
        </p:txBody>
      </p:sp>
      <p:sp>
        <p:nvSpPr>
          <p:cNvPr id="6" name="Text 4"/>
          <p:cNvSpPr txBox="1"/>
          <p:nvPr/>
        </p:nvSpPr>
        <p:spPr>
          <a:xfrm>
            <a:off x="914400" y="2880360"/>
            <a:ext cx="9875520" cy="457200"/>
          </a:xfrm>
          <a:prstGeom prst="rect">
            <a:avLst/>
          </a:prstGeom>
          <a:noFill/>
          <a:ln/>
        </p:spPr>
        <p:txBody>
          <a:bodyPr wrap="square" lIns="0" tIns="0" rIns="0" bIns="0" rtlCol="0" anchor="ctr"/>
          <a:lstStyle/>
          <a:p>
            <a:pPr marL="0" indent="0">
              <a:buNone/>
            </a:pPr>
            <a:r>
              <a:rPr lang="en-US" sz="1500" i="1" dirty="0">
                <a:solidFill>
                  <a:srgbClr val="44505B"/>
                </a:solidFill>
                <a:latin typeface="Calibri" pitchFamily="34" charset="0"/>
                <a:ea typeface="Calibri" pitchFamily="34" charset="-122"/>
                <a:cs typeface="Calibri" pitchFamily="34" charset="-120"/>
              </a:rPr>
              <a:t>That's the million-pound question.</a:t>
            </a:r>
            <a:endParaRPr lang="en-US" sz="1500" dirty="0"/>
          </a:p>
        </p:txBody>
      </p:sp>
      <p:sp>
        <p:nvSpPr>
          <p:cNvPr id="7" name="Shape 5"/>
          <p:cNvSpPr/>
          <p:nvPr/>
        </p:nvSpPr>
        <p:spPr>
          <a:xfrm>
            <a:off x="914400" y="3520440"/>
            <a:ext cx="2926080" cy="0"/>
          </a:xfrm>
          <a:prstGeom prst="line">
            <a:avLst/>
          </a:prstGeom>
          <a:noFill/>
          <a:ln w="25400">
            <a:solidFill>
              <a:srgbClr val="F2994A"/>
            </a:solidFill>
            <a:prstDash val="solid"/>
          </a:ln>
        </p:spPr>
        <p:txBody>
          <a:bodyPr/>
          <a:lstStyle/>
          <a:p>
            <a:endParaRPr lang="en-US"/>
          </a:p>
        </p:txBody>
      </p:sp>
      <p:sp>
        <p:nvSpPr>
          <p:cNvPr id="8" name="Text 6"/>
          <p:cNvSpPr txBox="1"/>
          <p:nvPr/>
        </p:nvSpPr>
        <p:spPr>
          <a:xfrm>
            <a:off x="914400" y="3703320"/>
            <a:ext cx="9601200" cy="640080"/>
          </a:xfrm>
          <a:prstGeom prst="rect">
            <a:avLst/>
          </a:prstGeom>
          <a:noFill/>
          <a:ln/>
        </p:spPr>
        <p:txBody>
          <a:bodyPr wrap="square" lIns="0" tIns="0" rIns="0" bIns="0" rtlCol="0" anchor="ctr"/>
          <a:lstStyle/>
          <a:p>
            <a:pPr marL="0" indent="0">
              <a:buNone/>
            </a:pPr>
            <a:r>
              <a:rPr lang="en-US" sz="2200" b="1" dirty="0">
                <a:solidFill>
                  <a:srgbClr val="F2994A"/>
                </a:solidFill>
                <a:latin typeface="Cambria" pitchFamily="34" charset="0"/>
                <a:ea typeface="Cambria" pitchFamily="34" charset="-122"/>
                <a:cs typeface="Cambria" pitchFamily="34" charset="-120"/>
              </a:rPr>
              <a:t>I haven't got worse — and possibly, even a little better.</a:t>
            </a:r>
            <a:endParaRPr lang="en-US" sz="2200" dirty="0"/>
          </a:p>
        </p:txBody>
      </p:sp>
      <p:sp>
        <p:nvSpPr>
          <p:cNvPr id="9" name="Text 7"/>
          <p:cNvSpPr txBox="1"/>
          <p:nvPr/>
        </p:nvSpPr>
        <p:spPr>
          <a:xfrm>
            <a:off x="914400" y="4526280"/>
            <a:ext cx="9601200" cy="457200"/>
          </a:xfrm>
          <a:prstGeom prst="rect">
            <a:avLst/>
          </a:prstGeom>
          <a:noFill/>
          <a:ln/>
        </p:spPr>
        <p:txBody>
          <a:bodyPr wrap="square" lIns="0" tIns="0" rIns="0" bIns="0" rtlCol="0" anchor="ctr"/>
          <a:lstStyle/>
          <a:p>
            <a:pPr marL="0" indent="0">
              <a:buNone/>
            </a:pPr>
            <a:r>
              <a:rPr lang="en-US" sz="1400" i="1" dirty="0">
                <a:solidFill>
                  <a:srgbClr val="44505B"/>
                </a:solidFill>
                <a:latin typeface="Calibri" pitchFamily="34" charset="0"/>
                <a:ea typeface="Calibri" pitchFamily="34" charset="-122"/>
                <a:cs typeface="Calibri" pitchFamily="34" charset="-120"/>
              </a:rPr>
              <a:t>What I'm hoping to hear at next week's annual review</a:t>
            </a:r>
            <a:endParaRPr lang="en-US" sz="1400" dirty="0"/>
          </a:p>
        </p:txBody>
      </p:sp>
      <p:sp>
        <p:nvSpPr>
          <p:cNvPr id="10" name="Text 8"/>
          <p:cNvSpPr txBox="1"/>
          <p:nvPr/>
        </p:nvSpPr>
        <p:spPr>
          <a:xfrm>
            <a:off x="914400" y="5074920"/>
            <a:ext cx="9875520" cy="365760"/>
          </a:xfrm>
          <a:prstGeom prst="rect">
            <a:avLst/>
          </a:prstGeom>
          <a:noFill/>
          <a:ln/>
        </p:spPr>
        <p:txBody>
          <a:bodyPr wrap="square" lIns="0" tIns="0" rIns="0" bIns="0" rtlCol="0" anchor="ctr"/>
          <a:lstStyle/>
          <a:p>
            <a:pPr marL="0" indent="0">
              <a:buNone/>
            </a:pPr>
            <a:r>
              <a:rPr lang="en-US" sz="1250" dirty="0">
                <a:solidFill>
                  <a:srgbClr val="3E7C89"/>
                </a:solidFill>
                <a:latin typeface="Calibri" pitchFamily="34" charset="0"/>
                <a:ea typeface="Calibri" pitchFamily="34" charset="-122"/>
                <a:cs typeface="Calibri" pitchFamily="34" charset="-120"/>
              </a:rPr>
              <a:t>More detail and updates on my Instagram vlog: @</a:t>
            </a:r>
            <a:r>
              <a:rPr lang="en-US" sz="1250" dirty="0" err="1">
                <a:solidFill>
                  <a:srgbClr val="3E7C89"/>
                </a:solidFill>
                <a:latin typeface="Calibri" pitchFamily="34" charset="0"/>
                <a:ea typeface="Calibri" pitchFamily="34" charset="-122"/>
                <a:cs typeface="Calibri" pitchFamily="34" charset="-120"/>
              </a:rPr>
              <a:t>katesmstrialupdate</a:t>
            </a:r>
            <a:endParaRPr lang="en-US" sz="1250" dirty="0"/>
          </a:p>
        </p:txBody>
      </p:sp>
      <p:sp>
        <p:nvSpPr>
          <p:cNvPr id="11" name="Text 9"/>
          <p:cNvSpPr txBox="1"/>
          <p:nvPr/>
        </p:nvSpPr>
        <p:spPr>
          <a:xfrm>
            <a:off x="11475720" y="6446520"/>
            <a:ext cx="457200" cy="274320"/>
          </a:xfrm>
          <a:prstGeom prst="rect">
            <a:avLst/>
          </a:prstGeom>
          <a:noFill/>
          <a:ln/>
        </p:spPr>
        <p:txBody>
          <a:bodyPr wrap="square" lIns="0" tIns="0" rIns="0" bIns="0" rtlCol="0" anchor="ctr"/>
          <a:lstStyle/>
          <a:p>
            <a:pPr marL="0" indent="0" algn="r">
              <a:buNone/>
            </a:pPr>
            <a:r>
              <a:rPr lang="en-US" sz="1000" dirty="0">
                <a:solidFill>
                  <a:srgbClr val="9AAAB8"/>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6324F"/>
        </a:solidFill>
        <a:effectLst/>
      </p:bgPr>
    </p:bg>
    <p:spTree>
      <p:nvGrpSpPr>
        <p:cNvPr id="1" name=""/>
        <p:cNvGrpSpPr/>
        <p:nvPr/>
      </p:nvGrpSpPr>
      <p:grpSpPr>
        <a:xfrm>
          <a:off x="0" y="0"/>
          <a:ext cx="0" cy="0"/>
          <a:chOff x="0" y="0"/>
          <a:chExt cx="0" cy="0"/>
        </a:xfrm>
      </p:grpSpPr>
      <p:sp>
        <p:nvSpPr>
          <p:cNvPr id="2" name="Shape 0"/>
          <p:cNvSpPr/>
          <p:nvPr/>
        </p:nvSpPr>
        <p:spPr>
          <a:xfrm>
            <a:off x="-1371600" y="-1371600"/>
            <a:ext cx="4114800" cy="4114800"/>
          </a:xfrm>
          <a:prstGeom prst="ellipse">
            <a:avLst/>
          </a:prstGeom>
          <a:solidFill>
            <a:srgbClr val="0E2238"/>
          </a:solidFill>
          <a:ln/>
        </p:spPr>
        <p:txBody>
          <a:bodyPr/>
          <a:lstStyle/>
          <a:p>
            <a:endParaRPr lang="en-US"/>
          </a:p>
        </p:txBody>
      </p:sp>
      <p:sp>
        <p:nvSpPr>
          <p:cNvPr id="3" name="Shape 1"/>
          <p:cNvSpPr/>
          <p:nvPr/>
        </p:nvSpPr>
        <p:spPr>
          <a:xfrm>
            <a:off x="-548640" y="-548640"/>
            <a:ext cx="2377440" cy="2377440"/>
          </a:xfrm>
          <a:prstGeom prst="ellipse">
            <a:avLst/>
          </a:prstGeom>
          <a:solidFill>
            <a:srgbClr val="3E7C89">
              <a:alpha val="30000"/>
            </a:srgbClr>
          </a:solidFill>
          <a:ln/>
        </p:spPr>
        <p:txBody>
          <a:bodyPr/>
          <a:lstStyle/>
          <a:p>
            <a:endParaRPr lang="en-US"/>
          </a:p>
        </p:txBody>
      </p:sp>
      <p:sp>
        <p:nvSpPr>
          <p:cNvPr id="4" name="Text 2"/>
          <p:cNvSpPr txBox="1"/>
          <p:nvPr/>
        </p:nvSpPr>
        <p:spPr>
          <a:xfrm>
            <a:off x="731520" y="1828800"/>
            <a:ext cx="9144000" cy="365760"/>
          </a:xfrm>
          <a:prstGeom prst="rect">
            <a:avLst/>
          </a:prstGeom>
          <a:noFill/>
          <a:ln/>
        </p:spPr>
        <p:txBody>
          <a:bodyPr wrap="square" lIns="0" tIns="0" rIns="0" bIns="0" rtlCol="0" anchor="ctr"/>
          <a:lstStyle/>
          <a:p>
            <a:pPr marL="0" indent="0">
              <a:buNone/>
            </a:pPr>
            <a:r>
              <a:rPr lang="en-US" sz="1400" b="1" kern="0" spc="200" dirty="0">
                <a:solidFill>
                  <a:srgbClr val="F2994A"/>
                </a:solidFill>
                <a:latin typeface="Calibri" pitchFamily="34" charset="0"/>
                <a:ea typeface="Calibri" pitchFamily="34" charset="-122"/>
                <a:cs typeface="Calibri" pitchFamily="34" charset="-120"/>
              </a:rPr>
              <a:t>WHAT THIS COULD MEAN</a:t>
            </a:r>
            <a:endParaRPr lang="en-US" sz="1400" dirty="0"/>
          </a:p>
        </p:txBody>
      </p:sp>
      <p:sp>
        <p:nvSpPr>
          <p:cNvPr id="5" name="Text 3"/>
          <p:cNvSpPr txBox="1"/>
          <p:nvPr/>
        </p:nvSpPr>
        <p:spPr>
          <a:xfrm>
            <a:off x="731520" y="2194560"/>
            <a:ext cx="10058400" cy="914400"/>
          </a:xfrm>
          <a:prstGeom prst="rect">
            <a:avLst/>
          </a:prstGeom>
          <a:noFill/>
          <a:ln/>
        </p:spPr>
        <p:txBody>
          <a:bodyPr wrap="square" lIns="0" tIns="0" rIns="0" bIns="0" rtlCol="0" anchor="ctr"/>
          <a:lstStyle/>
          <a:p>
            <a:pPr marL="0" indent="0">
              <a:buNone/>
            </a:pPr>
            <a:r>
              <a:rPr lang="en-US" sz="3800" b="1" dirty="0">
                <a:solidFill>
                  <a:srgbClr val="FFFFFF"/>
                </a:solidFill>
                <a:latin typeface="Cambria" pitchFamily="34" charset="0"/>
                <a:ea typeface="Cambria" pitchFamily="34" charset="-122"/>
                <a:cs typeface="Cambria" pitchFamily="34" charset="-120"/>
              </a:rPr>
              <a:t>A new source of hope for SPMS</a:t>
            </a:r>
            <a:endParaRPr lang="en-US" sz="3800" dirty="0"/>
          </a:p>
        </p:txBody>
      </p:sp>
      <p:sp>
        <p:nvSpPr>
          <p:cNvPr id="6" name="Text 4"/>
          <p:cNvSpPr txBox="1"/>
          <p:nvPr/>
        </p:nvSpPr>
        <p:spPr>
          <a:xfrm>
            <a:off x="731520" y="3154680"/>
            <a:ext cx="9601200" cy="914400"/>
          </a:xfrm>
          <a:prstGeom prst="rect">
            <a:avLst/>
          </a:prstGeom>
          <a:noFill/>
          <a:ln/>
        </p:spPr>
        <p:txBody>
          <a:bodyPr wrap="square" lIns="0" tIns="0" rIns="0" bIns="0" rtlCol="0" anchor="ctr"/>
          <a:lstStyle/>
          <a:p>
            <a:pPr marL="0" indent="0">
              <a:buNone/>
            </a:pPr>
            <a:r>
              <a:rPr lang="en-US" sz="1600" dirty="0">
                <a:solidFill>
                  <a:srgbClr val="CADCFC"/>
                </a:solidFill>
                <a:latin typeface="Calibri" pitchFamily="34" charset="0"/>
                <a:ea typeface="Calibri" pitchFamily="34" charset="-122"/>
                <a:cs typeface="Calibri" pitchFamily="34" charset="-120"/>
              </a:rPr>
              <a:t>If trials like this succeed, CAR-T could open a route to remission and slower progression for people who currently have almost nowhere else to turn.</a:t>
            </a:r>
            <a:endParaRPr lang="en-US" sz="1600" dirty="0"/>
          </a:p>
        </p:txBody>
      </p:sp>
      <p:sp>
        <p:nvSpPr>
          <p:cNvPr id="7" name="Shape 5"/>
          <p:cNvSpPr/>
          <p:nvPr/>
        </p:nvSpPr>
        <p:spPr>
          <a:xfrm>
            <a:off x="731520" y="4480560"/>
            <a:ext cx="3657600" cy="0"/>
          </a:xfrm>
          <a:prstGeom prst="line">
            <a:avLst/>
          </a:prstGeom>
          <a:noFill/>
          <a:ln w="12700">
            <a:solidFill>
              <a:srgbClr val="3E7C89"/>
            </a:solidFill>
            <a:prstDash val="solid"/>
          </a:ln>
        </p:spPr>
        <p:txBody>
          <a:bodyPr/>
          <a:lstStyle/>
          <a:p>
            <a:endParaRPr lang="en-US"/>
          </a:p>
        </p:txBody>
      </p:sp>
      <p:sp>
        <p:nvSpPr>
          <p:cNvPr id="8" name="Text 6"/>
          <p:cNvSpPr txBox="1"/>
          <p:nvPr/>
        </p:nvSpPr>
        <p:spPr>
          <a:xfrm>
            <a:off x="731520" y="4663440"/>
            <a:ext cx="5486400" cy="548640"/>
          </a:xfrm>
          <a:prstGeom prst="rect">
            <a:avLst/>
          </a:prstGeom>
          <a:noFill/>
          <a:ln/>
        </p:spPr>
        <p:txBody>
          <a:bodyPr wrap="square" lIns="0" tIns="0" rIns="0" bIns="0" rtlCol="0" anchor="ctr"/>
          <a:lstStyle/>
          <a:p>
            <a:pPr marL="0" indent="0">
              <a:buNone/>
            </a:pPr>
            <a:r>
              <a:rPr lang="en-US" sz="2400" b="1" dirty="0">
                <a:solidFill>
                  <a:srgbClr val="FFFFFF"/>
                </a:solidFill>
                <a:latin typeface="Cambria" pitchFamily="34" charset="0"/>
                <a:ea typeface="Cambria" pitchFamily="34" charset="-122"/>
                <a:cs typeface="Cambria" pitchFamily="34" charset="-120"/>
              </a:rPr>
              <a:t>Thank you</a:t>
            </a:r>
            <a:endParaRPr lang="en-US" sz="2400" dirty="0"/>
          </a:p>
        </p:txBody>
      </p:sp>
      <p:sp>
        <p:nvSpPr>
          <p:cNvPr id="9" name="Text 7"/>
          <p:cNvSpPr txBox="1"/>
          <p:nvPr/>
        </p:nvSpPr>
        <p:spPr>
          <a:xfrm>
            <a:off x="731520" y="5257800"/>
            <a:ext cx="7315200" cy="457200"/>
          </a:xfrm>
          <a:prstGeom prst="rect">
            <a:avLst/>
          </a:prstGeom>
          <a:noFill/>
          <a:ln/>
        </p:spPr>
        <p:txBody>
          <a:bodyPr wrap="square" lIns="0" tIns="0" rIns="0" bIns="0" rtlCol="0" anchor="ctr"/>
          <a:lstStyle/>
          <a:p>
            <a:pPr marL="0" indent="0">
              <a:buNone/>
            </a:pPr>
            <a:r>
              <a:rPr lang="en-US" sz="1400" i="1" dirty="0">
                <a:solidFill>
                  <a:srgbClr val="9AAAB8"/>
                </a:solidFill>
                <a:latin typeface="Calibri" pitchFamily="34" charset="0"/>
                <a:ea typeface="Calibri" pitchFamily="34" charset="-122"/>
                <a:cs typeface="Calibri" pitchFamily="34" charset="-120"/>
              </a:rPr>
              <a:t>Questions welcome  ·  Follow my journey: [@your_instagram_handle]</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109</TotalTime>
  <Words>2037</Words>
  <Application>Microsoft Office PowerPoint</Application>
  <PresentationFormat>Widescreen</PresentationFormat>
  <Paragraphs>205</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Freia Pagdin</cp:lastModifiedBy>
  <cp:revision>4</cp:revision>
  <dcterms:created xsi:type="dcterms:W3CDTF">2026-10-06T17:21:04Z</dcterms:created>
  <dcterms:modified xsi:type="dcterms:W3CDTF">2026-10-07T07:57:42Z</dcterms:modified>
</cp:coreProperties>
</file>